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charts/chart15.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2"/>
  </p:notesMasterIdLst>
  <p:sldIdLst>
    <p:sldId id="256" r:id="rId2"/>
    <p:sldId id="263" r:id="rId3"/>
    <p:sldId id="257" r:id="rId4"/>
    <p:sldId id="264" r:id="rId5"/>
    <p:sldId id="265" r:id="rId6"/>
    <p:sldId id="272" r:id="rId7"/>
    <p:sldId id="271" r:id="rId8"/>
    <p:sldId id="275" r:id="rId9"/>
    <p:sldId id="267" r:id="rId10"/>
    <p:sldId id="261" r:id="rId11"/>
    <p:sldId id="276" r:id="rId12"/>
    <p:sldId id="294" r:id="rId13"/>
    <p:sldId id="278" r:id="rId14"/>
    <p:sldId id="287" r:id="rId15"/>
    <p:sldId id="277" r:id="rId16"/>
    <p:sldId id="296" r:id="rId17"/>
    <p:sldId id="279" r:id="rId18"/>
    <p:sldId id="280" r:id="rId19"/>
    <p:sldId id="282" r:id="rId20"/>
    <p:sldId id="286" r:id="rId21"/>
    <p:sldId id="297" r:id="rId22"/>
    <p:sldId id="284" r:id="rId23"/>
    <p:sldId id="283" r:id="rId24"/>
    <p:sldId id="295" r:id="rId25"/>
    <p:sldId id="288" r:id="rId26"/>
    <p:sldId id="281" r:id="rId27"/>
    <p:sldId id="270" r:id="rId28"/>
    <p:sldId id="258" r:id="rId29"/>
    <p:sldId id="298" r:id="rId30"/>
    <p:sldId id="290" r:id="rId31"/>
    <p:sldId id="291" r:id="rId32"/>
    <p:sldId id="292" r:id="rId33"/>
    <p:sldId id="300" r:id="rId34"/>
    <p:sldId id="293" r:id="rId35"/>
    <p:sldId id="299" r:id="rId36"/>
    <p:sldId id="273" r:id="rId37"/>
    <p:sldId id="269" r:id="rId38"/>
    <p:sldId id="268" r:id="rId39"/>
    <p:sldId id="301" r:id="rId40"/>
    <p:sldId id="26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672" autoAdjust="0"/>
    <p:restoredTop sz="94660"/>
  </p:normalViewPr>
  <p:slideViewPr>
    <p:cSldViewPr>
      <p:cViewPr>
        <p:scale>
          <a:sx n="50" d="100"/>
          <a:sy n="50" d="100"/>
        </p:scale>
        <p:origin x="-1566" y="-114"/>
      </p:cViewPr>
      <p:guideLst>
        <p:guide orient="horz" pos="2160"/>
        <p:guide pos="2880"/>
      </p:guideLst>
    </p:cSldViewPr>
  </p:slideViewPr>
  <p:notesTextViewPr>
    <p:cViewPr>
      <p:scale>
        <a:sx n="66" d="100"/>
        <a:sy n="66" d="100"/>
      </p:scale>
      <p:origin x="0" y="0"/>
    </p:cViewPr>
  </p:notesTextViewPr>
  <p:sorterViewPr>
    <p:cViewPr>
      <p:scale>
        <a:sx n="66" d="100"/>
        <a:sy n="66" d="100"/>
      </p:scale>
      <p:origin x="0" y="48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20saved.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Valerie%20J\Desktop\2009%20telecenter%20survey\rough%20work%20for%20initativ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pieChart>
        <c:varyColors val="1"/>
        <c:ser>
          <c:idx val="0"/>
          <c:order val="0"/>
          <c:dLbls>
            <c:txPr>
              <a:bodyPr/>
              <a:lstStyle/>
              <a:p>
                <a:pPr>
                  <a:defRPr sz="1800" baseline="0">
                    <a:latin typeface="Calibri" pitchFamily="34" charset="0"/>
                  </a:defRPr>
                </a:pPr>
                <a:endParaRPr lang="en-US"/>
              </a:p>
            </c:txPr>
            <c:showCatName val="1"/>
            <c:showPercent val="1"/>
            <c:showLeaderLines val="1"/>
          </c:dLbls>
          <c:cat>
            <c:strRef>
              <c:f>Sheet2!$E$1:$E$5</c:f>
              <c:strCache>
                <c:ptCount val="5"/>
                <c:pt idx="0">
                  <c:v>NGO</c:v>
                </c:pt>
                <c:pt idx="1">
                  <c:v>CBO</c:v>
                </c:pt>
                <c:pt idx="2">
                  <c:v>Government</c:v>
                </c:pt>
                <c:pt idx="3">
                  <c:v>Private</c:v>
                </c:pt>
                <c:pt idx="4">
                  <c:v>other</c:v>
                </c:pt>
              </c:strCache>
            </c:strRef>
          </c:cat>
          <c:val>
            <c:numRef>
              <c:f>Sheet2!$F$1:$F$5</c:f>
              <c:numCache>
                <c:formatCode>General</c:formatCode>
                <c:ptCount val="5"/>
                <c:pt idx="0">
                  <c:v>33</c:v>
                </c:pt>
                <c:pt idx="1">
                  <c:v>29</c:v>
                </c:pt>
                <c:pt idx="2">
                  <c:v>28</c:v>
                </c:pt>
                <c:pt idx="3">
                  <c:v>3</c:v>
                </c:pt>
                <c:pt idx="4">
                  <c:v>7</c:v>
                </c:pt>
              </c:numCache>
            </c:numRef>
          </c:val>
        </c:ser>
        <c:firstSliceAng val="0"/>
      </c:pieChart>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cat>
            <c:strRef>
              <c:f>Sheet2!$A$170:$H$170</c:f>
              <c:strCache>
                <c:ptCount val="8"/>
                <c:pt idx="0">
                  <c:v>computers</c:v>
                </c:pt>
                <c:pt idx="1">
                  <c:v>fax</c:v>
                </c:pt>
                <c:pt idx="2">
                  <c:v>public telephone</c:v>
                </c:pt>
                <c:pt idx="3">
                  <c:v>printer</c:v>
                </c:pt>
                <c:pt idx="4">
                  <c:v>web camera</c:v>
                </c:pt>
                <c:pt idx="5">
                  <c:v>video camera</c:v>
                </c:pt>
                <c:pt idx="6">
                  <c:v>digital camera</c:v>
                </c:pt>
                <c:pt idx="7">
                  <c:v>CDROM</c:v>
                </c:pt>
              </c:strCache>
            </c:strRef>
          </c:cat>
          <c:val>
            <c:numRef>
              <c:f>Sheet2!$A$171:$H$171</c:f>
              <c:numCache>
                <c:formatCode>General</c:formatCode>
                <c:ptCount val="8"/>
                <c:pt idx="0">
                  <c:v>97.2</c:v>
                </c:pt>
                <c:pt idx="1">
                  <c:v>55.6</c:v>
                </c:pt>
                <c:pt idx="2">
                  <c:v>11.1</c:v>
                </c:pt>
                <c:pt idx="3">
                  <c:v>86.1</c:v>
                </c:pt>
                <c:pt idx="4">
                  <c:v>19.399999999999999</c:v>
                </c:pt>
                <c:pt idx="5">
                  <c:v>11.1</c:v>
                </c:pt>
                <c:pt idx="6">
                  <c:v>22.2</c:v>
                </c:pt>
                <c:pt idx="7">
                  <c:v>47.2</c:v>
                </c:pt>
              </c:numCache>
            </c:numRef>
          </c:val>
        </c:ser>
        <c:shape val="cylinder"/>
        <c:axId val="57551104"/>
        <c:axId val="57561088"/>
        <c:axId val="0"/>
      </c:bar3DChart>
      <c:catAx>
        <c:axId val="57551104"/>
        <c:scaling>
          <c:orientation val="minMax"/>
        </c:scaling>
        <c:axPos val="b"/>
        <c:tickLblPos val="nextTo"/>
        <c:txPr>
          <a:bodyPr/>
          <a:lstStyle/>
          <a:p>
            <a:pPr>
              <a:defRPr sz="1400" baseline="0">
                <a:latin typeface="Calibri" pitchFamily="34" charset="0"/>
              </a:defRPr>
            </a:pPr>
            <a:endParaRPr lang="en-US"/>
          </a:p>
        </c:txPr>
        <c:crossAx val="57561088"/>
        <c:crosses val="autoZero"/>
        <c:auto val="1"/>
        <c:lblAlgn val="ctr"/>
        <c:lblOffset val="100"/>
      </c:catAx>
      <c:valAx>
        <c:axId val="57561088"/>
        <c:scaling>
          <c:orientation val="minMax"/>
        </c:scaling>
        <c:axPos val="l"/>
        <c:majorGridlines/>
        <c:numFmt formatCode="General" sourceLinked="1"/>
        <c:tickLblPos val="nextTo"/>
        <c:txPr>
          <a:bodyPr/>
          <a:lstStyle/>
          <a:p>
            <a:pPr>
              <a:defRPr sz="1800" baseline="0">
                <a:latin typeface="Calibri" pitchFamily="34" charset="0"/>
              </a:defRPr>
            </a:pPr>
            <a:endParaRPr lang="en-US"/>
          </a:p>
        </c:txPr>
        <c:crossAx val="57551104"/>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GB"/>
  <c:style val="5"/>
  <c:chart>
    <c:view3D>
      <c:rAngAx val="1"/>
    </c:view3D>
    <c:plotArea>
      <c:layout/>
      <c:bar3DChart>
        <c:barDir val="col"/>
        <c:grouping val="clustered"/>
        <c:ser>
          <c:idx val="0"/>
          <c:order val="0"/>
          <c:cat>
            <c:strRef>
              <c:f>Sheet2!$A$104:$F$104</c:f>
              <c:strCache>
                <c:ptCount val="6"/>
                <c:pt idx="0">
                  <c:v>No connection</c:v>
                </c:pt>
                <c:pt idx="1">
                  <c:v>Dial up</c:v>
                </c:pt>
                <c:pt idx="2">
                  <c:v>Broad band/DSL</c:v>
                </c:pt>
                <c:pt idx="3">
                  <c:v>Sattelite</c:v>
                </c:pt>
                <c:pt idx="4">
                  <c:v>Cellular</c:v>
                </c:pt>
                <c:pt idx="5">
                  <c:v>Other</c:v>
                </c:pt>
              </c:strCache>
            </c:strRef>
          </c:cat>
          <c:val>
            <c:numRef>
              <c:f>Sheet2!$A$105:$F$105</c:f>
              <c:numCache>
                <c:formatCode>General</c:formatCode>
                <c:ptCount val="6"/>
                <c:pt idx="0">
                  <c:v>3</c:v>
                </c:pt>
                <c:pt idx="1">
                  <c:v>1</c:v>
                </c:pt>
                <c:pt idx="2">
                  <c:v>24</c:v>
                </c:pt>
                <c:pt idx="3">
                  <c:v>7</c:v>
                </c:pt>
                <c:pt idx="4">
                  <c:v>0</c:v>
                </c:pt>
                <c:pt idx="5">
                  <c:v>2</c:v>
                </c:pt>
              </c:numCache>
            </c:numRef>
          </c:val>
        </c:ser>
        <c:shape val="cylinder"/>
        <c:axId val="57580928"/>
        <c:axId val="57595008"/>
        <c:axId val="0"/>
      </c:bar3DChart>
      <c:catAx>
        <c:axId val="57580928"/>
        <c:scaling>
          <c:orientation val="minMax"/>
        </c:scaling>
        <c:axPos val="b"/>
        <c:tickLblPos val="nextTo"/>
        <c:txPr>
          <a:bodyPr/>
          <a:lstStyle/>
          <a:p>
            <a:pPr>
              <a:defRPr sz="1400" baseline="0">
                <a:latin typeface="Calibri" pitchFamily="34" charset="0"/>
              </a:defRPr>
            </a:pPr>
            <a:endParaRPr lang="en-US"/>
          </a:p>
        </c:txPr>
        <c:crossAx val="57595008"/>
        <c:crosses val="autoZero"/>
        <c:auto val="1"/>
        <c:lblAlgn val="ctr"/>
        <c:lblOffset val="100"/>
      </c:catAx>
      <c:valAx>
        <c:axId val="57595008"/>
        <c:scaling>
          <c:orientation val="minMax"/>
        </c:scaling>
        <c:axPos val="l"/>
        <c:majorGridlines/>
        <c:numFmt formatCode="General" sourceLinked="1"/>
        <c:tickLblPos val="nextTo"/>
        <c:txPr>
          <a:bodyPr/>
          <a:lstStyle/>
          <a:p>
            <a:pPr>
              <a:defRPr sz="1400" baseline="0">
                <a:latin typeface="Calibri" pitchFamily="34" charset="0"/>
              </a:defRPr>
            </a:pPr>
            <a:endParaRPr lang="en-US"/>
          </a:p>
        </c:txPr>
        <c:crossAx val="57580928"/>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cat>
            <c:strRef>
              <c:f>Sheet2!$A$191:$E$191</c:f>
              <c:strCache>
                <c:ptCount val="5"/>
                <c:pt idx="0">
                  <c:v>1-5</c:v>
                </c:pt>
                <c:pt idx="1">
                  <c:v>6-10</c:v>
                </c:pt>
                <c:pt idx="2">
                  <c:v>11-15</c:v>
                </c:pt>
                <c:pt idx="3">
                  <c:v>16-20</c:v>
                </c:pt>
                <c:pt idx="4">
                  <c:v>&gt;20</c:v>
                </c:pt>
              </c:strCache>
            </c:strRef>
          </c:cat>
          <c:val>
            <c:numRef>
              <c:f>Sheet2!$A$192:$E$192</c:f>
              <c:numCache>
                <c:formatCode>0%</c:formatCode>
                <c:ptCount val="5"/>
                <c:pt idx="0">
                  <c:v>0.53</c:v>
                </c:pt>
                <c:pt idx="1">
                  <c:v>0.14000000000000001</c:v>
                </c:pt>
                <c:pt idx="2">
                  <c:v>6.0000000000000005E-2</c:v>
                </c:pt>
                <c:pt idx="3">
                  <c:v>9.0000000000000011E-2</c:v>
                </c:pt>
                <c:pt idx="4">
                  <c:v>0.18000000000000002</c:v>
                </c:pt>
              </c:numCache>
            </c:numRef>
          </c:val>
        </c:ser>
        <c:shape val="cylinder"/>
        <c:axId val="57627392"/>
        <c:axId val="57628928"/>
        <c:axId val="0"/>
      </c:bar3DChart>
      <c:catAx>
        <c:axId val="57627392"/>
        <c:scaling>
          <c:orientation val="minMax"/>
        </c:scaling>
        <c:axPos val="b"/>
        <c:tickLblPos val="nextTo"/>
        <c:txPr>
          <a:bodyPr/>
          <a:lstStyle/>
          <a:p>
            <a:pPr>
              <a:defRPr sz="1800" baseline="0">
                <a:latin typeface="Calibri" pitchFamily="34" charset="0"/>
              </a:defRPr>
            </a:pPr>
            <a:endParaRPr lang="en-US"/>
          </a:p>
        </c:txPr>
        <c:crossAx val="57628928"/>
        <c:crosses val="autoZero"/>
        <c:auto val="1"/>
        <c:lblAlgn val="ctr"/>
        <c:lblOffset val="100"/>
      </c:catAx>
      <c:valAx>
        <c:axId val="57628928"/>
        <c:scaling>
          <c:orientation val="minMax"/>
        </c:scaling>
        <c:axPos val="l"/>
        <c:majorGridlines/>
        <c:numFmt formatCode="0%" sourceLinked="1"/>
        <c:tickLblPos val="nextTo"/>
        <c:txPr>
          <a:bodyPr/>
          <a:lstStyle/>
          <a:p>
            <a:pPr>
              <a:defRPr sz="1800" baseline="0">
                <a:latin typeface="Calibri" pitchFamily="34" charset="0"/>
              </a:defRPr>
            </a:pPr>
            <a:endParaRPr lang="en-US"/>
          </a:p>
        </c:txPr>
        <c:crossAx val="57627392"/>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8.044656094634875E-2"/>
          <c:y val="0.13170060638971839"/>
          <c:w val="0.88495603674540679"/>
          <c:h val="0.58357429279673356"/>
        </c:manualLayout>
      </c:layout>
      <c:barChart>
        <c:barDir val="col"/>
        <c:grouping val="clustered"/>
        <c:ser>
          <c:idx val="1"/>
          <c:order val="0"/>
          <c:cat>
            <c:strRef>
              <c:f>Sheet2!$A$150:$H$150</c:f>
              <c:strCache>
                <c:ptCount val="8"/>
                <c:pt idx="0">
                  <c:v>Internet</c:v>
                </c:pt>
                <c:pt idx="1">
                  <c:v>Community radio</c:v>
                </c:pt>
                <c:pt idx="2">
                  <c:v>photocopying</c:v>
                </c:pt>
                <c:pt idx="3">
                  <c:v>telephone</c:v>
                </c:pt>
                <c:pt idx="4">
                  <c:v>fax</c:v>
                </c:pt>
                <c:pt idx="5">
                  <c:v>scanning</c:v>
                </c:pt>
                <c:pt idx="6">
                  <c:v>printing</c:v>
                </c:pt>
                <c:pt idx="7">
                  <c:v>photography</c:v>
                </c:pt>
              </c:strCache>
            </c:strRef>
          </c:cat>
          <c:val>
            <c:numRef>
              <c:f>Sheet2!$A$151:$H$151</c:f>
              <c:numCache>
                <c:formatCode>General</c:formatCode>
                <c:ptCount val="8"/>
                <c:pt idx="0">
                  <c:v>33</c:v>
                </c:pt>
                <c:pt idx="1">
                  <c:v>2</c:v>
                </c:pt>
                <c:pt idx="2">
                  <c:v>27</c:v>
                </c:pt>
                <c:pt idx="3">
                  <c:v>8</c:v>
                </c:pt>
                <c:pt idx="4">
                  <c:v>20</c:v>
                </c:pt>
                <c:pt idx="5">
                  <c:v>25</c:v>
                </c:pt>
                <c:pt idx="6">
                  <c:v>31</c:v>
                </c:pt>
                <c:pt idx="7">
                  <c:v>9</c:v>
                </c:pt>
              </c:numCache>
            </c:numRef>
          </c:val>
        </c:ser>
        <c:gapWidth val="100"/>
        <c:axId val="57746560"/>
        <c:axId val="57748096"/>
      </c:barChart>
      <c:catAx>
        <c:axId val="57746560"/>
        <c:scaling>
          <c:orientation val="minMax"/>
        </c:scaling>
        <c:axPos val="b"/>
        <c:tickLblPos val="nextTo"/>
        <c:txPr>
          <a:bodyPr/>
          <a:lstStyle/>
          <a:p>
            <a:pPr>
              <a:defRPr sz="1400" baseline="0"/>
            </a:pPr>
            <a:endParaRPr lang="en-US"/>
          </a:p>
        </c:txPr>
        <c:crossAx val="57748096"/>
        <c:crosses val="autoZero"/>
        <c:auto val="1"/>
        <c:lblAlgn val="ctr"/>
        <c:lblOffset val="100"/>
      </c:catAx>
      <c:valAx>
        <c:axId val="57748096"/>
        <c:scaling>
          <c:orientation val="minMax"/>
        </c:scaling>
        <c:axPos val="l"/>
        <c:majorGridlines/>
        <c:numFmt formatCode="General" sourceLinked="1"/>
        <c:tickLblPos val="nextTo"/>
        <c:crossAx val="57746560"/>
        <c:crosses val="autoZero"/>
        <c:crossBetween val="between"/>
      </c:valAx>
      <c:spPr>
        <a:noFill/>
        <a:ln w="25400">
          <a:noFill/>
        </a:ln>
      </c:spPr>
    </c:plotArea>
    <c:plotVisOnly val="1"/>
    <c:dispBlanksAs val="zero"/>
  </c:chart>
  <c:txPr>
    <a:bodyPr/>
    <a:lstStyle/>
    <a:p>
      <a:pPr>
        <a:defRPr sz="1800" baseline="0">
          <a:latin typeface="Calibri" pitchFamily="34" charset="0"/>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cat>
            <c:strRef>
              <c:f>Sheet2!$A$370:$F$370</c:f>
              <c:strCache>
                <c:ptCount val="6"/>
                <c:pt idx="0">
                  <c:v>Productivity</c:v>
                </c:pt>
                <c:pt idx="1">
                  <c:v>Multimedia</c:v>
                </c:pt>
                <c:pt idx="2">
                  <c:v>Software</c:v>
                </c:pt>
                <c:pt idx="3">
                  <c:v>Sectoral applications</c:v>
                </c:pt>
                <c:pt idx="4">
                  <c:v>PC Maintenance and repair</c:v>
                </c:pt>
                <c:pt idx="5">
                  <c:v>None</c:v>
                </c:pt>
              </c:strCache>
            </c:strRef>
          </c:cat>
          <c:val>
            <c:numRef>
              <c:f>Sheet2!$A$371:$F$371</c:f>
              <c:numCache>
                <c:formatCode>General</c:formatCode>
                <c:ptCount val="6"/>
                <c:pt idx="0">
                  <c:v>37</c:v>
                </c:pt>
                <c:pt idx="1">
                  <c:v>19</c:v>
                </c:pt>
                <c:pt idx="2">
                  <c:v>8</c:v>
                </c:pt>
                <c:pt idx="3">
                  <c:v>28</c:v>
                </c:pt>
                <c:pt idx="4">
                  <c:v>18</c:v>
                </c:pt>
                <c:pt idx="5">
                  <c:v>31</c:v>
                </c:pt>
              </c:numCache>
            </c:numRef>
          </c:val>
        </c:ser>
        <c:shape val="cylinder"/>
        <c:axId val="57780480"/>
        <c:axId val="57794560"/>
        <c:axId val="0"/>
      </c:bar3DChart>
      <c:catAx>
        <c:axId val="57780480"/>
        <c:scaling>
          <c:orientation val="minMax"/>
        </c:scaling>
        <c:axPos val="b"/>
        <c:tickLblPos val="nextTo"/>
        <c:txPr>
          <a:bodyPr/>
          <a:lstStyle/>
          <a:p>
            <a:pPr>
              <a:defRPr sz="1400" baseline="0">
                <a:latin typeface="Calibri" pitchFamily="34" charset="0"/>
              </a:defRPr>
            </a:pPr>
            <a:endParaRPr lang="en-US"/>
          </a:p>
        </c:txPr>
        <c:crossAx val="57794560"/>
        <c:crosses val="autoZero"/>
        <c:auto val="1"/>
        <c:lblAlgn val="ctr"/>
        <c:lblOffset val="100"/>
      </c:catAx>
      <c:valAx>
        <c:axId val="57794560"/>
        <c:scaling>
          <c:orientation val="minMax"/>
        </c:scaling>
        <c:axPos val="l"/>
        <c:majorGridlines/>
        <c:numFmt formatCode="General" sourceLinked="1"/>
        <c:tickLblPos val="nextTo"/>
        <c:txPr>
          <a:bodyPr/>
          <a:lstStyle/>
          <a:p>
            <a:pPr>
              <a:defRPr sz="1800" baseline="0">
                <a:latin typeface="Calibri" pitchFamily="34" charset="0"/>
              </a:defRPr>
            </a:pPr>
            <a:endParaRPr lang="en-US"/>
          </a:p>
        </c:txPr>
        <c:crossAx val="57780480"/>
        <c:crosses val="autoZero"/>
        <c:crossBetween val="between"/>
      </c:valAx>
    </c:plotArea>
    <c:legend>
      <c:legendPos val="r"/>
      <c:layout/>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GB"/>
  <c:style val="5"/>
  <c:chart>
    <c:title>
      <c:tx>
        <c:rich>
          <a:bodyPr/>
          <a:lstStyle/>
          <a:p>
            <a:pPr>
              <a:defRPr sz="4000" b="0">
                <a:solidFill>
                  <a:schemeClr val="tx2"/>
                </a:solidFill>
                <a:latin typeface="+mj-lt"/>
              </a:defRPr>
            </a:pPr>
            <a:r>
              <a:rPr lang="en-US" sz="4000" b="0">
                <a:solidFill>
                  <a:schemeClr val="tx2"/>
                </a:solidFill>
                <a:latin typeface="+mj-lt"/>
              </a:rPr>
              <a:t>Ability to cover expenses</a:t>
            </a:r>
          </a:p>
        </c:rich>
      </c:tx>
      <c:layout/>
    </c:title>
    <c:plotArea>
      <c:layout/>
      <c:pieChart>
        <c:varyColors val="1"/>
        <c:ser>
          <c:idx val="0"/>
          <c:order val="0"/>
          <c:explosion val="14"/>
          <c:dPt>
            <c:idx val="0"/>
            <c:explosion val="0"/>
          </c:dPt>
          <c:dLbls>
            <c:txPr>
              <a:bodyPr/>
              <a:lstStyle/>
              <a:p>
                <a:pPr>
                  <a:defRPr sz="1800" baseline="0">
                    <a:latin typeface="Calibri" pitchFamily="34" charset="0"/>
                  </a:defRPr>
                </a:pPr>
                <a:endParaRPr lang="en-US"/>
              </a:p>
            </c:txPr>
            <c:showCatName val="1"/>
            <c:showLeaderLines val="1"/>
          </c:dLbls>
          <c:cat>
            <c:strRef>
              <c:f>Sheet2!$D$291:$D$292</c:f>
              <c:strCache>
                <c:ptCount val="2"/>
                <c:pt idx="0">
                  <c:v>Able to cover expenses</c:v>
                </c:pt>
                <c:pt idx="1">
                  <c:v>Unable to cover expenses</c:v>
                </c:pt>
              </c:strCache>
            </c:strRef>
          </c:cat>
          <c:val>
            <c:numRef>
              <c:f>Sheet2!$E$291:$E$292</c:f>
              <c:numCache>
                <c:formatCode>General</c:formatCode>
                <c:ptCount val="2"/>
                <c:pt idx="0">
                  <c:v>26</c:v>
                </c:pt>
                <c:pt idx="1">
                  <c:v>74</c:v>
                </c:pt>
              </c:numCache>
            </c:numRef>
          </c:val>
        </c:ser>
        <c:dLbls>
          <c:showCatName val="1"/>
        </c:dLbls>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pieChart>
        <c:varyColors val="1"/>
        <c:ser>
          <c:idx val="0"/>
          <c:order val="0"/>
          <c:dLbls>
            <c:showVal val="1"/>
            <c:showCatName val="1"/>
            <c:showLeaderLines val="1"/>
          </c:dLbls>
          <c:cat>
            <c:strRef>
              <c:f>Sheet2!$A$4:$A$5</c:f>
              <c:strCache>
                <c:ptCount val="2"/>
                <c:pt idx="0">
                  <c:v>Registered</c:v>
                </c:pt>
                <c:pt idx="1">
                  <c:v>Not registered</c:v>
                </c:pt>
              </c:strCache>
            </c:strRef>
          </c:cat>
          <c:val>
            <c:numRef>
              <c:f>Sheet2!$B$4:$B$5</c:f>
              <c:numCache>
                <c:formatCode>General</c:formatCode>
                <c:ptCount val="2"/>
                <c:pt idx="0">
                  <c:v>50</c:v>
                </c:pt>
                <c:pt idx="1">
                  <c:v>50</c:v>
                </c:pt>
              </c:numCache>
            </c:numRef>
          </c:val>
        </c:ser>
        <c:firstSliceAng val="0"/>
      </c:pieChart>
    </c:plotArea>
    <c:plotVisOnly val="1"/>
  </c:chart>
  <c:txPr>
    <a:bodyPr/>
    <a:lstStyle/>
    <a:p>
      <a:pPr>
        <a:defRPr sz="1800" baseline="0">
          <a:latin typeface="Calibri"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cat>
            <c:strRef>
              <c:f>Sheet2!$E$30:$E$33</c:f>
              <c:strCache>
                <c:ptCount val="4"/>
                <c:pt idx="0">
                  <c:v>&gt;10 yrs</c:v>
                </c:pt>
                <c:pt idx="1">
                  <c:v>6-10 yrs</c:v>
                </c:pt>
                <c:pt idx="2">
                  <c:v>1-5 yrs</c:v>
                </c:pt>
                <c:pt idx="3">
                  <c:v>&lt; 1 yr</c:v>
                </c:pt>
              </c:strCache>
            </c:strRef>
          </c:cat>
          <c:val>
            <c:numRef>
              <c:f>Sheet2!$F$30:$F$33</c:f>
              <c:numCache>
                <c:formatCode>General</c:formatCode>
                <c:ptCount val="4"/>
                <c:pt idx="0">
                  <c:v>2.9</c:v>
                </c:pt>
                <c:pt idx="1">
                  <c:v>28.6</c:v>
                </c:pt>
                <c:pt idx="2">
                  <c:v>42.9</c:v>
                </c:pt>
                <c:pt idx="3">
                  <c:v>25.7</c:v>
                </c:pt>
              </c:numCache>
            </c:numRef>
          </c:val>
        </c:ser>
        <c:shape val="cylinder"/>
        <c:axId val="57129600"/>
        <c:axId val="57430400"/>
        <c:axId val="0"/>
      </c:bar3DChart>
      <c:catAx>
        <c:axId val="57129600"/>
        <c:scaling>
          <c:orientation val="minMax"/>
        </c:scaling>
        <c:axPos val="b"/>
        <c:tickLblPos val="nextTo"/>
        <c:txPr>
          <a:bodyPr/>
          <a:lstStyle/>
          <a:p>
            <a:pPr>
              <a:defRPr sz="1800" baseline="0">
                <a:latin typeface="Calibri" pitchFamily="34" charset="0"/>
              </a:defRPr>
            </a:pPr>
            <a:endParaRPr lang="en-US"/>
          </a:p>
        </c:txPr>
        <c:crossAx val="57430400"/>
        <c:crosses val="autoZero"/>
        <c:auto val="1"/>
        <c:lblAlgn val="ctr"/>
        <c:lblOffset val="100"/>
      </c:catAx>
      <c:valAx>
        <c:axId val="57430400"/>
        <c:scaling>
          <c:orientation val="minMax"/>
        </c:scaling>
        <c:axPos val="l"/>
        <c:majorGridlines/>
        <c:numFmt formatCode="General" sourceLinked="1"/>
        <c:tickLblPos val="nextTo"/>
        <c:txPr>
          <a:bodyPr/>
          <a:lstStyle/>
          <a:p>
            <a:pPr>
              <a:defRPr sz="1800" baseline="0">
                <a:latin typeface="Calibri" pitchFamily="34" charset="0"/>
              </a:defRPr>
            </a:pPr>
            <a:endParaRPr lang="en-US"/>
          </a:p>
        </c:txPr>
        <c:crossAx val="57129600"/>
        <c:crosses val="autoZero"/>
        <c:crossBetween val="between"/>
      </c:valAx>
    </c:plotArea>
    <c:plotVisOnly val="1"/>
  </c:chart>
  <c:txPr>
    <a:bodyPr/>
    <a:lstStyle/>
    <a:p>
      <a:pPr>
        <a:defRPr>
          <a:latin typeface="+mj-lt"/>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view3D>
      <c:depthPercent val="100"/>
      <c:rAngAx val="1"/>
    </c:view3D>
    <c:plotArea>
      <c:layout/>
      <c:bar3DChart>
        <c:barDir val="col"/>
        <c:grouping val="clustered"/>
        <c:ser>
          <c:idx val="0"/>
          <c:order val="0"/>
          <c:cat>
            <c:strRef>
              <c:f>Sheet2!$E$16:$E$19</c:f>
              <c:strCache>
                <c:ptCount val="4"/>
                <c:pt idx="0">
                  <c:v>Residential-urban</c:v>
                </c:pt>
                <c:pt idx="1">
                  <c:v>Residential-rural</c:v>
                </c:pt>
                <c:pt idx="2">
                  <c:v>Urban Induatrial/commercial</c:v>
                </c:pt>
                <c:pt idx="3">
                  <c:v>Rural industrial/commercial</c:v>
                </c:pt>
              </c:strCache>
            </c:strRef>
          </c:cat>
          <c:val>
            <c:numRef>
              <c:f>Sheet2!$F$16:$F$19</c:f>
              <c:numCache>
                <c:formatCode>General</c:formatCode>
                <c:ptCount val="4"/>
              </c:numCache>
            </c:numRef>
          </c:val>
        </c:ser>
        <c:ser>
          <c:idx val="1"/>
          <c:order val="1"/>
          <c:cat>
            <c:strRef>
              <c:f>Sheet2!$E$16:$E$19</c:f>
              <c:strCache>
                <c:ptCount val="4"/>
                <c:pt idx="0">
                  <c:v>Residential-urban</c:v>
                </c:pt>
                <c:pt idx="1">
                  <c:v>Residential-rural</c:v>
                </c:pt>
                <c:pt idx="2">
                  <c:v>Urban Induatrial/commercial</c:v>
                </c:pt>
                <c:pt idx="3">
                  <c:v>Rural industrial/commercial</c:v>
                </c:pt>
              </c:strCache>
            </c:strRef>
          </c:cat>
          <c:val>
            <c:numRef>
              <c:f>Sheet2!$G$16:$G$19</c:f>
              <c:numCache>
                <c:formatCode>General</c:formatCode>
                <c:ptCount val="4"/>
                <c:pt idx="0">
                  <c:v>0</c:v>
                </c:pt>
                <c:pt idx="1">
                  <c:v>52.8</c:v>
                </c:pt>
                <c:pt idx="2">
                  <c:v>19.399999999999999</c:v>
                </c:pt>
                <c:pt idx="3">
                  <c:v>27.8</c:v>
                </c:pt>
              </c:numCache>
            </c:numRef>
          </c:val>
        </c:ser>
        <c:shape val="cylinder"/>
        <c:axId val="57460608"/>
        <c:axId val="57462144"/>
        <c:axId val="0"/>
      </c:bar3DChart>
      <c:catAx>
        <c:axId val="57460608"/>
        <c:scaling>
          <c:orientation val="minMax"/>
        </c:scaling>
        <c:axPos val="b"/>
        <c:numFmt formatCode="General" sourceLinked="1"/>
        <c:tickLblPos val="nextTo"/>
        <c:txPr>
          <a:bodyPr/>
          <a:lstStyle/>
          <a:p>
            <a:pPr>
              <a:defRPr sz="1400" baseline="0">
                <a:latin typeface="Calibri" pitchFamily="34" charset="0"/>
              </a:defRPr>
            </a:pPr>
            <a:endParaRPr lang="en-US"/>
          </a:p>
        </c:txPr>
        <c:crossAx val="57462144"/>
        <c:crossesAt val="0"/>
        <c:auto val="1"/>
        <c:lblAlgn val="ctr"/>
        <c:lblOffset val="100"/>
      </c:catAx>
      <c:valAx>
        <c:axId val="57462144"/>
        <c:scaling>
          <c:orientation val="minMax"/>
        </c:scaling>
        <c:axPos val="l"/>
        <c:majorGridlines/>
        <c:numFmt formatCode="General" sourceLinked="1"/>
        <c:tickLblPos val="nextTo"/>
        <c:txPr>
          <a:bodyPr/>
          <a:lstStyle/>
          <a:p>
            <a:pPr>
              <a:defRPr sz="1800" baseline="0">
                <a:latin typeface="Calibri" pitchFamily="34" charset="0"/>
              </a:defRPr>
            </a:pPr>
            <a:endParaRPr lang="en-US"/>
          </a:p>
        </c:txPr>
        <c:crossAx val="57460608"/>
        <c:crosses val="autoZero"/>
        <c:crossBetween val="between"/>
      </c:valAx>
      <c:spPr>
        <a:noFill/>
        <a:ln w="25400">
          <a:noFill/>
        </a:ln>
      </c:spPr>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GB"/>
  <c:chart>
    <c:view3D>
      <c:depthPercent val="100"/>
      <c:rAngAx val="1"/>
    </c:view3D>
    <c:plotArea>
      <c:layout/>
      <c:bar3DChart>
        <c:barDir val="col"/>
        <c:grouping val="clustered"/>
        <c:ser>
          <c:idx val="0"/>
          <c:order val="0"/>
          <c:cat>
            <c:strRef>
              <c:f>Sheet2!$E$24:$E$26</c:f>
              <c:strCache>
                <c:ptCount val="3"/>
                <c:pt idx="0">
                  <c:v>Poor</c:v>
                </c:pt>
                <c:pt idx="1">
                  <c:v>Lower Middle Class</c:v>
                </c:pt>
                <c:pt idx="2">
                  <c:v>Middle Class</c:v>
                </c:pt>
              </c:strCache>
            </c:strRef>
          </c:cat>
          <c:val>
            <c:numRef>
              <c:f>Sheet2!$F$24:$F$26</c:f>
              <c:numCache>
                <c:formatCode>General</c:formatCode>
                <c:ptCount val="3"/>
                <c:pt idx="0">
                  <c:v>47.2</c:v>
                </c:pt>
                <c:pt idx="1">
                  <c:v>47.2</c:v>
                </c:pt>
                <c:pt idx="2">
                  <c:v>8.1</c:v>
                </c:pt>
              </c:numCache>
            </c:numRef>
          </c:val>
        </c:ser>
        <c:shape val="cylinder"/>
        <c:axId val="57355264"/>
        <c:axId val="57369344"/>
        <c:axId val="0"/>
      </c:bar3DChart>
      <c:catAx>
        <c:axId val="57355264"/>
        <c:scaling>
          <c:orientation val="minMax"/>
        </c:scaling>
        <c:axPos val="b"/>
        <c:numFmt formatCode="General" sourceLinked="1"/>
        <c:tickLblPos val="nextTo"/>
        <c:txPr>
          <a:bodyPr/>
          <a:lstStyle/>
          <a:p>
            <a:pPr>
              <a:defRPr sz="2000" baseline="0">
                <a:latin typeface="Calibri" pitchFamily="34" charset="0"/>
              </a:defRPr>
            </a:pPr>
            <a:endParaRPr lang="en-US"/>
          </a:p>
        </c:txPr>
        <c:crossAx val="57369344"/>
        <c:crosses val="autoZero"/>
        <c:auto val="1"/>
        <c:lblAlgn val="ctr"/>
        <c:lblOffset val="100"/>
      </c:catAx>
      <c:valAx>
        <c:axId val="57369344"/>
        <c:scaling>
          <c:orientation val="minMax"/>
        </c:scaling>
        <c:axPos val="l"/>
        <c:majorGridlines/>
        <c:numFmt formatCode="General" sourceLinked="1"/>
        <c:tickLblPos val="nextTo"/>
        <c:txPr>
          <a:bodyPr/>
          <a:lstStyle/>
          <a:p>
            <a:pPr>
              <a:defRPr sz="1600" baseline="0">
                <a:latin typeface="Calibri" pitchFamily="34" charset="0"/>
              </a:defRPr>
            </a:pPr>
            <a:endParaRPr lang="en-US"/>
          </a:p>
        </c:txPr>
        <c:crossAx val="57355264"/>
        <c:crosses val="autoZero"/>
        <c:crossBetween val="between"/>
      </c:valAx>
      <c:spPr>
        <a:noFill/>
        <a:ln w="25400">
          <a:noFill/>
        </a:ln>
      </c:spPr>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GB"/>
  <c:style val="10"/>
  <c:chart>
    <c:plotArea>
      <c:layout/>
      <c:barChart>
        <c:barDir val="col"/>
        <c:grouping val="clustered"/>
        <c:ser>
          <c:idx val="0"/>
          <c:order val="0"/>
          <c:cat>
            <c:strRef>
              <c:f>Sheet2!$E$9:$E$13</c:f>
              <c:strCache>
                <c:ptCount val="5"/>
                <c:pt idx="0">
                  <c:v>&lt;5000 inhabitants</c:v>
                </c:pt>
                <c:pt idx="1">
                  <c:v>5001-10000 inhabitants</c:v>
                </c:pt>
                <c:pt idx="2">
                  <c:v>10001-20000 inhabitants</c:v>
                </c:pt>
                <c:pt idx="3">
                  <c:v>&gt;20001 inhabitants</c:v>
                </c:pt>
                <c:pt idx="4">
                  <c:v>don’t know</c:v>
                </c:pt>
              </c:strCache>
            </c:strRef>
          </c:cat>
          <c:val>
            <c:numRef>
              <c:f>Sheet2!$F$9:$F$13</c:f>
              <c:numCache>
                <c:formatCode>General</c:formatCode>
                <c:ptCount val="5"/>
              </c:numCache>
            </c:numRef>
          </c:val>
        </c:ser>
        <c:ser>
          <c:idx val="1"/>
          <c:order val="1"/>
          <c:cat>
            <c:strRef>
              <c:f>Sheet2!$E$9:$E$13</c:f>
              <c:strCache>
                <c:ptCount val="5"/>
                <c:pt idx="0">
                  <c:v>&lt;5000 inhabitants</c:v>
                </c:pt>
                <c:pt idx="1">
                  <c:v>5001-10000 inhabitants</c:v>
                </c:pt>
                <c:pt idx="2">
                  <c:v>10001-20000 inhabitants</c:v>
                </c:pt>
                <c:pt idx="3">
                  <c:v>&gt;20001 inhabitants</c:v>
                </c:pt>
                <c:pt idx="4">
                  <c:v>don’t know</c:v>
                </c:pt>
              </c:strCache>
            </c:strRef>
          </c:cat>
          <c:val>
            <c:numRef>
              <c:f>Sheet2!$G$9:$G$13</c:f>
              <c:numCache>
                <c:formatCode>General</c:formatCode>
                <c:ptCount val="5"/>
                <c:pt idx="0">
                  <c:v>37.800000000000004</c:v>
                </c:pt>
                <c:pt idx="1">
                  <c:v>21.6</c:v>
                </c:pt>
                <c:pt idx="2">
                  <c:v>8.1</c:v>
                </c:pt>
                <c:pt idx="3">
                  <c:v>8.1</c:v>
                </c:pt>
                <c:pt idx="4">
                  <c:v>24.3</c:v>
                </c:pt>
              </c:numCache>
            </c:numRef>
          </c:val>
        </c:ser>
        <c:axId val="57479936"/>
        <c:axId val="57481472"/>
      </c:barChart>
      <c:catAx>
        <c:axId val="57479936"/>
        <c:scaling>
          <c:orientation val="minMax"/>
        </c:scaling>
        <c:axPos val="b"/>
        <c:tickLblPos val="nextTo"/>
        <c:txPr>
          <a:bodyPr/>
          <a:lstStyle/>
          <a:p>
            <a:pPr>
              <a:defRPr baseline="0">
                <a:latin typeface="Calibri" pitchFamily="34" charset="0"/>
              </a:defRPr>
            </a:pPr>
            <a:endParaRPr lang="en-US"/>
          </a:p>
        </c:txPr>
        <c:crossAx val="57481472"/>
        <c:crosses val="autoZero"/>
        <c:auto val="1"/>
        <c:lblAlgn val="ctr"/>
        <c:lblOffset val="100"/>
      </c:catAx>
      <c:valAx>
        <c:axId val="57481472"/>
        <c:scaling>
          <c:orientation val="minMax"/>
        </c:scaling>
        <c:axPos val="l"/>
        <c:majorGridlines/>
        <c:numFmt formatCode="General" sourceLinked="1"/>
        <c:tickLblPos val="nextTo"/>
        <c:crossAx val="57479936"/>
        <c:crosses val="autoZero"/>
        <c:crossBetween val="between"/>
      </c:valAx>
    </c:plotArea>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chart>
    <c:view3D>
      <c:depthPercent val="100"/>
      <c:rAngAx val="1"/>
    </c:view3D>
    <c:plotArea>
      <c:layout/>
      <c:bar3DChart>
        <c:barDir val="col"/>
        <c:grouping val="clustered"/>
        <c:ser>
          <c:idx val="0"/>
          <c:order val="0"/>
          <c:cat>
            <c:strRef>
              <c:f>Sheet2!$E$69:$E$75</c:f>
              <c:strCache>
                <c:ptCount val="7"/>
                <c:pt idx="0">
                  <c:v>General community</c:v>
                </c:pt>
                <c:pt idx="1">
                  <c:v>farmers</c:v>
                </c:pt>
                <c:pt idx="2">
                  <c:v>Students</c:v>
                </c:pt>
                <c:pt idx="3">
                  <c:v>Youth</c:v>
                </c:pt>
                <c:pt idx="4">
                  <c:v>women</c:v>
                </c:pt>
                <c:pt idx="5">
                  <c:v>small business/ cooperations</c:v>
                </c:pt>
                <c:pt idx="6">
                  <c:v>other</c:v>
                </c:pt>
              </c:strCache>
            </c:strRef>
          </c:cat>
          <c:val>
            <c:numRef>
              <c:f>Sheet2!$F$69:$F$75</c:f>
              <c:numCache>
                <c:formatCode>General</c:formatCode>
                <c:ptCount val="7"/>
                <c:pt idx="0">
                  <c:v>58.3</c:v>
                </c:pt>
                <c:pt idx="1">
                  <c:v>16.7</c:v>
                </c:pt>
                <c:pt idx="2">
                  <c:v>69.400000000000006</c:v>
                </c:pt>
                <c:pt idx="3">
                  <c:v>69.400000000000006</c:v>
                </c:pt>
                <c:pt idx="4">
                  <c:v>36.1</c:v>
                </c:pt>
                <c:pt idx="5">
                  <c:v>36.1</c:v>
                </c:pt>
                <c:pt idx="6">
                  <c:v>8.3000000000000007</c:v>
                </c:pt>
              </c:numCache>
            </c:numRef>
          </c:val>
        </c:ser>
        <c:shape val="cylinder"/>
        <c:axId val="57513856"/>
        <c:axId val="57515392"/>
        <c:axId val="0"/>
      </c:bar3DChart>
      <c:catAx>
        <c:axId val="57513856"/>
        <c:scaling>
          <c:orientation val="minMax"/>
        </c:scaling>
        <c:axPos val="b"/>
        <c:numFmt formatCode="General" sourceLinked="1"/>
        <c:tickLblPos val="nextTo"/>
        <c:txPr>
          <a:bodyPr/>
          <a:lstStyle/>
          <a:p>
            <a:pPr>
              <a:defRPr sz="1200" baseline="0">
                <a:latin typeface="Calibri" pitchFamily="34" charset="0"/>
              </a:defRPr>
            </a:pPr>
            <a:endParaRPr lang="en-US"/>
          </a:p>
        </c:txPr>
        <c:crossAx val="57515392"/>
        <c:crosses val="autoZero"/>
        <c:auto val="1"/>
        <c:lblAlgn val="ctr"/>
        <c:lblOffset val="100"/>
      </c:catAx>
      <c:valAx>
        <c:axId val="57515392"/>
        <c:scaling>
          <c:orientation val="minMax"/>
        </c:scaling>
        <c:axPos val="l"/>
        <c:majorGridlines/>
        <c:numFmt formatCode="General" sourceLinked="1"/>
        <c:tickLblPos val="nextTo"/>
        <c:txPr>
          <a:bodyPr/>
          <a:lstStyle/>
          <a:p>
            <a:pPr>
              <a:defRPr sz="1800" baseline="0"/>
            </a:pPr>
            <a:endParaRPr lang="en-US"/>
          </a:p>
        </c:txPr>
        <c:crossAx val="57513856"/>
        <c:crosses val="autoZero"/>
        <c:crossBetween val="between"/>
      </c:valAx>
      <c:spPr>
        <a:noFill/>
        <a:ln w="25400">
          <a:noFill/>
        </a:ln>
      </c:spPr>
    </c:plotArea>
    <c:legend>
      <c:legendPos val="r"/>
      <c:layout/>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GB"/>
  <c:chart>
    <c:plotArea>
      <c:layout/>
      <c:pieChart>
        <c:varyColors val="1"/>
        <c:ser>
          <c:idx val="0"/>
          <c:order val="0"/>
          <c:explosion val="11"/>
          <c:dPt>
            <c:idx val="0"/>
            <c:explosion val="6"/>
          </c:dPt>
          <c:dPt>
            <c:idx val="1"/>
            <c:explosion val="0"/>
          </c:dPt>
          <c:dPt>
            <c:idx val="2"/>
            <c:explosion val="1"/>
          </c:dPt>
          <c:dPt>
            <c:idx val="3"/>
            <c:explosion val="0"/>
          </c:dPt>
          <c:dPt>
            <c:idx val="4"/>
            <c:explosion val="6"/>
          </c:dPt>
          <c:dPt>
            <c:idx val="5"/>
            <c:explosion val="3"/>
          </c:dPt>
          <c:dLbls>
            <c:txPr>
              <a:bodyPr/>
              <a:lstStyle/>
              <a:p>
                <a:pPr>
                  <a:defRPr sz="1400" baseline="0">
                    <a:latin typeface="Calibri" pitchFamily="34" charset="0"/>
                  </a:defRPr>
                </a:pPr>
                <a:endParaRPr lang="en-US"/>
              </a:p>
            </c:txPr>
            <c:dLblPos val="inEnd"/>
            <c:showCatName val="1"/>
            <c:showPercent val="1"/>
            <c:showLeaderLines val="1"/>
          </c:dLbls>
          <c:cat>
            <c:strRef>
              <c:f>Sheet2!$E$59:$E$64</c:f>
              <c:strCache>
                <c:ptCount val="6"/>
                <c:pt idx="0">
                  <c:v>Basic internet</c:v>
                </c:pt>
                <c:pt idx="1">
                  <c:v>Income generation</c:v>
                </c:pt>
                <c:pt idx="2">
                  <c:v>sectoral support</c:v>
                </c:pt>
                <c:pt idx="3">
                  <c:v>Distance education</c:v>
                </c:pt>
                <c:pt idx="4">
                  <c:v>content creation and info sharing</c:v>
                </c:pt>
                <c:pt idx="5">
                  <c:v>other</c:v>
                </c:pt>
              </c:strCache>
            </c:strRef>
          </c:cat>
          <c:val>
            <c:numRef>
              <c:f>Sheet2!$F$59:$F$64</c:f>
              <c:numCache>
                <c:formatCode>General</c:formatCode>
                <c:ptCount val="6"/>
                <c:pt idx="0">
                  <c:v>91.7</c:v>
                </c:pt>
                <c:pt idx="1">
                  <c:v>30.6</c:v>
                </c:pt>
                <c:pt idx="2">
                  <c:v>30.6</c:v>
                </c:pt>
                <c:pt idx="3">
                  <c:v>11.1</c:v>
                </c:pt>
                <c:pt idx="4">
                  <c:v>58.3</c:v>
                </c:pt>
                <c:pt idx="5">
                  <c:v>8.3000000000000007</c:v>
                </c:pt>
              </c:numCache>
            </c:numRef>
          </c:val>
        </c:ser>
        <c:firstSliceAng val="0"/>
      </c:pieChart>
      <c:spPr>
        <a:noFill/>
        <a:ln w="25400">
          <a:noFill/>
        </a:ln>
      </c:spPr>
    </c:plotArea>
    <c:plotVisOnly val="1"/>
    <c:dispBlanksAs val="zero"/>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GB"/>
  <c:chart>
    <c:plotArea>
      <c:layout>
        <c:manualLayout>
          <c:layoutTarget val="inner"/>
          <c:xMode val="edge"/>
          <c:yMode val="edge"/>
          <c:x val="0.55985965296004681"/>
          <c:y val="9.4326219968528996E-2"/>
          <c:w val="0.43274995139496464"/>
          <c:h val="0.81134756006294195"/>
        </c:manualLayout>
      </c:layout>
      <c:pieChart>
        <c:varyColors val="1"/>
        <c:firstSliceAng val="0"/>
      </c:pieChart>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BFE85E-8C10-4A4F-9DDE-1121621FED7A}" type="datetimeFigureOut">
              <a:rPr lang="en-GB" smtClean="0"/>
              <a:pPr/>
              <a:t>28/04/2011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F5147E-46FB-42BF-B624-453DEC11B44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F5147E-46FB-42BF-B624-453DEC11B44A}"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F5147E-46FB-42BF-B624-453DEC11B44A}"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32</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33</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34</a:t>
            </a:fld>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35</a:t>
            </a:fld>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36</a:t>
            </a:fld>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37</a:t>
            </a:fld>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38</a:t>
            </a:fld>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39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4</a:t>
            </a:fld>
            <a:endParaRPr lang="en-GB"/>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40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CF5147E-46FB-42BF-B624-453DEC11B44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CF5147E-46FB-42BF-B624-453DEC11B44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F064969D-9DB1-4592-B0D7-25916093867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64969D-9DB1-4592-B0D7-25916093867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64969D-9DB1-4592-B0D7-25916093867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95CAFD-AA4C-450E-BF0E-90DF8D62D914}" type="datetimeFigureOut">
              <a:rPr lang="en-GB" smtClean="0"/>
              <a:pPr/>
              <a:t>28/04/2011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F064969D-9DB1-4592-B0D7-259160938676}"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95CAFD-AA4C-450E-BF0E-90DF8D62D914}" type="datetimeFigureOut">
              <a:rPr lang="en-GB" smtClean="0"/>
              <a:pPr/>
              <a:t>28/04/2011</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64969D-9DB1-4592-B0D7-259160938676}"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467544" y="1556792"/>
            <a:ext cx="7851648" cy="3240360"/>
          </a:xfrm>
        </p:spPr>
        <p:txBody>
          <a:bodyPr>
            <a:normAutofit fontScale="90000"/>
          </a:bodyPr>
          <a:lstStyle/>
          <a:p>
            <a:pPr algn="ctr"/>
            <a:r>
              <a:rPr lang="en-GB" sz="4400" dirty="0" smtClean="0"/>
              <a:t/>
            </a:r>
            <a:br>
              <a:rPr lang="en-GB" sz="4400" dirty="0" smtClean="0"/>
            </a:br>
            <a:r>
              <a:rPr lang="en-GB" sz="4400" dirty="0" err="1" smtClean="0"/>
              <a:t>Telecentres</a:t>
            </a:r>
            <a:r>
              <a:rPr lang="en-GB" sz="4400" dirty="0" smtClean="0"/>
              <a:t> in the English speaking Caribbean:</a:t>
            </a:r>
            <a:br>
              <a:rPr lang="en-GB" sz="4400" dirty="0" smtClean="0"/>
            </a:br>
            <a:r>
              <a:rPr lang="en-US" sz="3600" dirty="0" smtClean="0">
                <a:latin typeface="Calibri" pitchFamily="34" charset="0"/>
              </a:rPr>
              <a:t>Relevance , Services and Sustainability</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2700" dirty="0" smtClean="0">
                <a:solidFill>
                  <a:schemeClr val="bg1"/>
                </a:solidFill>
                <a:effectLst/>
              </a:rPr>
              <a:t> Prepared for the workshop</a:t>
            </a:r>
            <a:br>
              <a:rPr lang="en-US" sz="2700" dirty="0" smtClean="0">
                <a:solidFill>
                  <a:schemeClr val="bg1"/>
                </a:solidFill>
                <a:effectLst/>
              </a:rPr>
            </a:br>
            <a:r>
              <a:rPr lang="en-US" sz="2700" dirty="0" smtClean="0">
                <a:solidFill>
                  <a:schemeClr val="bg1"/>
                </a:solidFill>
                <a:effectLst/>
              </a:rPr>
              <a:t>“</a:t>
            </a:r>
            <a:r>
              <a:rPr lang="en-US" sz="2700" dirty="0" err="1" smtClean="0">
                <a:solidFill>
                  <a:schemeClr val="bg1"/>
                </a:solidFill>
                <a:effectLst/>
              </a:rPr>
              <a:t>Telecentres</a:t>
            </a:r>
            <a:r>
              <a:rPr lang="en-US" sz="2700" dirty="0" smtClean="0">
                <a:solidFill>
                  <a:schemeClr val="bg1"/>
                </a:solidFill>
                <a:effectLst/>
              </a:rPr>
              <a:t>, bridges to Agricultural and Rural Development in the Caribbean,</a:t>
            </a:r>
            <a:br>
              <a:rPr lang="en-US" sz="2700" dirty="0" smtClean="0">
                <a:solidFill>
                  <a:schemeClr val="bg1"/>
                </a:solidFill>
                <a:effectLst/>
              </a:rPr>
            </a:br>
            <a:r>
              <a:rPr lang="en-US" sz="2700" dirty="0" smtClean="0">
                <a:solidFill>
                  <a:schemeClr val="bg1"/>
                </a:solidFill>
                <a:effectLst/>
              </a:rPr>
              <a:t>Santo Domingo, April 28-29, 2011</a:t>
            </a:r>
            <a:r>
              <a:rPr lang="en-GB" sz="2700" dirty="0" smtClean="0">
                <a:solidFill>
                  <a:schemeClr val="bg1"/>
                </a:solidFill>
                <a:effectLst/>
              </a:rPr>
              <a:t/>
            </a:r>
            <a:br>
              <a:rPr lang="en-GB" sz="2700" dirty="0" smtClean="0">
                <a:solidFill>
                  <a:schemeClr val="bg1"/>
                </a:solidFill>
                <a:effectLst/>
              </a:rPr>
            </a:br>
            <a:endParaRPr lang="en-GB" sz="2700" dirty="0">
              <a:solidFill>
                <a:schemeClr val="bg1"/>
              </a:solidFill>
              <a:effectLst/>
            </a:endParaRPr>
          </a:p>
        </p:txBody>
      </p:sp>
      <p:sp>
        <p:nvSpPr>
          <p:cNvPr id="10" name="Subtitle 9"/>
          <p:cNvSpPr>
            <a:spLocks noGrp="1"/>
          </p:cNvSpPr>
          <p:nvPr>
            <p:ph type="subTitle" idx="1"/>
          </p:nvPr>
        </p:nvSpPr>
        <p:spPr>
          <a:xfrm>
            <a:off x="533400" y="5013176"/>
            <a:ext cx="7854696" cy="1296144"/>
          </a:xfrm>
        </p:spPr>
        <p:txBody>
          <a:bodyPr>
            <a:normAutofit/>
          </a:bodyPr>
          <a:lstStyle/>
          <a:p>
            <a:endParaRPr lang="en-US" dirty="0" smtClean="0"/>
          </a:p>
          <a:p>
            <a:pPr algn="ctr"/>
            <a:r>
              <a:rPr lang="en-US" sz="2800" dirty="0" smtClean="0">
                <a:solidFill>
                  <a:schemeClr val="bg1"/>
                </a:solidFill>
                <a:latin typeface="Calibri" pitchFamily="34" charset="0"/>
              </a:rPr>
              <a:t>Valerie Gordon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556792"/>
            <a:ext cx="6480720" cy="3908762"/>
          </a:xfrm>
          <a:prstGeom prst="rect">
            <a:avLst/>
          </a:prstGeom>
          <a:noFill/>
        </p:spPr>
        <p:txBody>
          <a:bodyPr wrap="square" rtlCol="0">
            <a:spAutoFit/>
          </a:bodyPr>
          <a:lstStyle/>
          <a:p>
            <a:r>
              <a:rPr lang="en-US" sz="4000" dirty="0" smtClean="0">
                <a:solidFill>
                  <a:schemeClr val="tx2"/>
                </a:solidFill>
                <a:latin typeface="+mj-lt"/>
              </a:rPr>
              <a:t>Jamaica		20</a:t>
            </a:r>
          </a:p>
          <a:p>
            <a:r>
              <a:rPr lang="en-US" sz="4000" dirty="0" smtClean="0">
                <a:solidFill>
                  <a:schemeClr val="tx2"/>
                </a:solidFill>
                <a:latin typeface="+mj-lt"/>
              </a:rPr>
              <a:t>Belize		6</a:t>
            </a:r>
          </a:p>
          <a:p>
            <a:r>
              <a:rPr lang="en-US" sz="4000" dirty="0" smtClean="0">
                <a:solidFill>
                  <a:schemeClr val="tx2"/>
                </a:solidFill>
                <a:latin typeface="+mj-lt"/>
              </a:rPr>
              <a:t>Trinidad &amp;Tobago 	3</a:t>
            </a:r>
          </a:p>
          <a:p>
            <a:r>
              <a:rPr lang="en-US" sz="4000" dirty="0" smtClean="0">
                <a:solidFill>
                  <a:schemeClr val="tx2"/>
                </a:solidFill>
                <a:latin typeface="+mj-lt"/>
              </a:rPr>
              <a:t>Dominica	2</a:t>
            </a:r>
          </a:p>
          <a:p>
            <a:r>
              <a:rPr lang="en-US" sz="4000" dirty="0" smtClean="0">
                <a:solidFill>
                  <a:schemeClr val="tx2"/>
                </a:solidFill>
                <a:latin typeface="+mj-lt"/>
              </a:rPr>
              <a:t>St Lucia		2</a:t>
            </a:r>
          </a:p>
          <a:p>
            <a:r>
              <a:rPr lang="en-US" sz="4000" dirty="0" smtClean="0">
                <a:solidFill>
                  <a:schemeClr val="tx2"/>
                </a:solidFill>
                <a:latin typeface="+mj-lt"/>
              </a:rPr>
              <a:t>Bahamas	1</a:t>
            </a:r>
            <a:endParaRPr lang="en-GB" sz="4000" dirty="0">
              <a:solidFill>
                <a:schemeClr val="tx2"/>
              </a:solidFill>
            </a:endParaRPr>
          </a:p>
        </p:txBody>
      </p:sp>
      <p:sp>
        <p:nvSpPr>
          <p:cNvPr id="3" name="TextBox 2"/>
          <p:cNvSpPr txBox="1"/>
          <p:nvPr/>
        </p:nvSpPr>
        <p:spPr>
          <a:xfrm>
            <a:off x="1115616" y="548680"/>
            <a:ext cx="5616624" cy="830997"/>
          </a:xfrm>
          <a:prstGeom prst="rect">
            <a:avLst/>
          </a:prstGeom>
          <a:noFill/>
        </p:spPr>
        <p:txBody>
          <a:bodyPr wrap="square" rtlCol="0">
            <a:spAutoFit/>
          </a:bodyPr>
          <a:lstStyle/>
          <a:p>
            <a:pPr algn="ctr"/>
            <a:r>
              <a:rPr lang="en-US" sz="4800" dirty="0" err="1" smtClean="0">
                <a:solidFill>
                  <a:schemeClr val="accent1">
                    <a:lumMod val="50000"/>
                  </a:schemeClr>
                </a:solidFill>
                <a:latin typeface="+mj-lt"/>
              </a:rPr>
              <a:t>Telecenter</a:t>
            </a:r>
            <a:r>
              <a:rPr lang="en-US" sz="4800" dirty="0" smtClean="0">
                <a:solidFill>
                  <a:schemeClr val="accent1">
                    <a:lumMod val="50000"/>
                  </a:schemeClr>
                </a:solidFill>
                <a:latin typeface="+mj-lt"/>
              </a:rPr>
              <a:t> surveyed</a:t>
            </a:r>
            <a:endParaRPr lang="en-GB" sz="4800" dirty="0">
              <a:solidFill>
                <a:schemeClr val="accent1">
                  <a:lumMod val="50000"/>
                </a:schemeClr>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1052736"/>
            <a:ext cx="7344816" cy="830997"/>
          </a:xfrm>
          <a:prstGeom prst="rect">
            <a:avLst/>
          </a:prstGeom>
          <a:noFill/>
        </p:spPr>
        <p:txBody>
          <a:bodyPr wrap="square" rtlCol="0">
            <a:spAutoFit/>
          </a:bodyPr>
          <a:lstStyle/>
          <a:p>
            <a:pPr algn="ctr"/>
            <a:r>
              <a:rPr lang="en-US" sz="4800" dirty="0" smtClean="0">
                <a:solidFill>
                  <a:schemeClr val="tx2"/>
                </a:solidFill>
                <a:latin typeface="+mj-lt"/>
              </a:rPr>
              <a:t>Types of </a:t>
            </a:r>
            <a:r>
              <a:rPr lang="en-US" sz="4800" dirty="0" err="1" smtClean="0">
                <a:solidFill>
                  <a:schemeClr val="tx2"/>
                </a:solidFill>
                <a:latin typeface="+mj-lt"/>
              </a:rPr>
              <a:t>Organisation</a:t>
            </a:r>
            <a:endParaRPr lang="en-GB" sz="4800" dirty="0">
              <a:solidFill>
                <a:schemeClr val="tx2"/>
              </a:solidFill>
              <a:latin typeface="+mj-lt"/>
            </a:endParaRPr>
          </a:p>
        </p:txBody>
      </p:sp>
      <p:graphicFrame>
        <p:nvGraphicFramePr>
          <p:cNvPr id="5" name="Chart 4"/>
          <p:cNvGraphicFramePr/>
          <p:nvPr/>
        </p:nvGraphicFramePr>
        <p:xfrm>
          <a:off x="323528" y="2054678"/>
          <a:ext cx="8064896" cy="454267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7704" y="980728"/>
            <a:ext cx="4896544" cy="830997"/>
          </a:xfrm>
          <a:prstGeom prst="rect">
            <a:avLst/>
          </a:prstGeom>
          <a:noFill/>
        </p:spPr>
        <p:txBody>
          <a:bodyPr wrap="square" rtlCol="0">
            <a:spAutoFit/>
          </a:bodyPr>
          <a:lstStyle/>
          <a:p>
            <a:pPr algn="ctr"/>
            <a:r>
              <a:rPr lang="en-US" sz="4800" dirty="0" smtClean="0">
                <a:solidFill>
                  <a:schemeClr val="accent1">
                    <a:lumMod val="75000"/>
                  </a:schemeClr>
                </a:solidFill>
                <a:latin typeface="+mj-lt"/>
              </a:rPr>
              <a:t>Legal Status</a:t>
            </a:r>
            <a:endParaRPr lang="en-GB" sz="4800" dirty="0">
              <a:solidFill>
                <a:schemeClr val="accent1">
                  <a:lumMod val="75000"/>
                </a:schemeClr>
              </a:solidFill>
              <a:latin typeface="+mj-lt"/>
            </a:endParaRPr>
          </a:p>
        </p:txBody>
      </p:sp>
      <p:graphicFrame>
        <p:nvGraphicFramePr>
          <p:cNvPr id="5" name="Chart 4"/>
          <p:cNvGraphicFramePr/>
          <p:nvPr/>
        </p:nvGraphicFramePr>
        <p:xfrm>
          <a:off x="1115616" y="2056086"/>
          <a:ext cx="7488832" cy="480191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467544" y="2057400"/>
          <a:ext cx="8208912" cy="42519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99592" y="980728"/>
            <a:ext cx="6912768" cy="830997"/>
          </a:xfrm>
          <a:prstGeom prst="rect">
            <a:avLst/>
          </a:prstGeom>
          <a:noFill/>
        </p:spPr>
        <p:txBody>
          <a:bodyPr wrap="square" rtlCol="0">
            <a:spAutoFit/>
          </a:bodyPr>
          <a:lstStyle/>
          <a:p>
            <a:pPr algn="ctr"/>
            <a:r>
              <a:rPr lang="en-US" sz="4800" dirty="0" smtClean="0">
                <a:solidFill>
                  <a:schemeClr val="tx2"/>
                </a:solidFill>
                <a:latin typeface="+mj-lt"/>
              </a:rPr>
              <a:t>Length of time established</a:t>
            </a:r>
            <a:endParaRPr lang="en-GB" sz="4800" dirty="0">
              <a:solidFill>
                <a:schemeClr val="tx2"/>
              </a:solidFill>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lstStyle/>
          <a:p>
            <a:pPr algn="ctr"/>
            <a:r>
              <a:rPr lang="en-US" dirty="0" smtClean="0"/>
              <a:t>Location</a:t>
            </a:r>
            <a:endParaRPr lang="en-GB" dirty="0"/>
          </a:p>
        </p:txBody>
      </p:sp>
      <p:graphicFrame>
        <p:nvGraphicFramePr>
          <p:cNvPr id="4" name="Content Placeholder 3"/>
          <p:cNvGraphicFramePr>
            <a:graphicFrameLocks noGrp="1"/>
          </p:cNvGraphicFramePr>
          <p:nvPr>
            <p:ph idx="1"/>
          </p:nvPr>
        </p:nvGraphicFramePr>
        <p:xfrm>
          <a:off x="457200" y="1700809"/>
          <a:ext cx="8229600" cy="51571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04864"/>
            <a:ext cx="8136904" cy="1446550"/>
          </a:xfrm>
          <a:prstGeom prst="rect">
            <a:avLst/>
          </a:prstGeom>
          <a:noFill/>
        </p:spPr>
        <p:txBody>
          <a:bodyPr wrap="square" rtlCol="0">
            <a:spAutoFit/>
          </a:bodyPr>
          <a:lstStyle/>
          <a:p>
            <a:pPr algn="ctr"/>
            <a:r>
              <a:rPr lang="en-US" sz="8800" dirty="0" smtClean="0">
                <a:solidFill>
                  <a:schemeClr val="tx2"/>
                </a:solidFill>
                <a:latin typeface="Calibri" pitchFamily="34" charset="0"/>
              </a:rPr>
              <a:t>RELEVANCE</a:t>
            </a:r>
            <a:endParaRPr lang="en-GB" sz="8800" dirty="0">
              <a:solidFill>
                <a:schemeClr val="tx2"/>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Socioeconomic level of Location</a:t>
            </a:r>
            <a:endParaRPr lang="en-GB"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Population in areas served</a:t>
            </a:r>
            <a:endParaRPr lang="en-GB"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Target groups</a:t>
            </a:r>
            <a:endParaRPr lang="en-GB" dirty="0"/>
          </a:p>
        </p:txBody>
      </p:sp>
      <p:graphicFrame>
        <p:nvGraphicFramePr>
          <p:cNvPr id="4" name="Content Placeholder 3"/>
          <p:cNvGraphicFramePr>
            <a:graphicFrameLocks noGrp="1"/>
          </p:cNvGraphicFramePr>
          <p:nvPr>
            <p:ph idx="1"/>
          </p:nvPr>
        </p:nvGraphicFramePr>
        <p:xfrm>
          <a:off x="457200" y="1935163"/>
          <a:ext cx="8686800" cy="49228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WHAT?</a:t>
            </a:r>
            <a:endParaRPr lang="en-GB" dirty="0"/>
          </a:p>
        </p:txBody>
      </p:sp>
      <p:sp>
        <p:nvSpPr>
          <p:cNvPr id="8" name="Content Placeholder 7"/>
          <p:cNvSpPr>
            <a:spLocks noGrp="1"/>
          </p:cNvSpPr>
          <p:nvPr>
            <p:ph idx="1"/>
          </p:nvPr>
        </p:nvSpPr>
        <p:spPr/>
        <p:txBody>
          <a:bodyPr>
            <a:normAutofit/>
          </a:bodyPr>
          <a:lstStyle/>
          <a:p>
            <a:r>
              <a:rPr lang="en-US" sz="4000" dirty="0" smtClean="0">
                <a:latin typeface="Calibri" pitchFamily="34" charset="0"/>
              </a:rPr>
              <a:t>A  public place where people can access computers, the internet and other digital technologies that enable them to gather information, learn, and communicate with others to  support community, economic, educational, and social development</a:t>
            </a:r>
          </a:p>
          <a:p>
            <a:endParaRPr lang="en-GB"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Development Objectives</a:t>
            </a:r>
            <a:endParaRPr lang="en-GB" dirty="0"/>
          </a:p>
        </p:txBody>
      </p:sp>
      <p:graphicFrame>
        <p:nvGraphicFramePr>
          <p:cNvPr id="6" name="Content Placeholder 5"/>
          <p:cNvGraphicFramePr>
            <a:graphicFrameLocks noGrp="1"/>
          </p:cNvGraphicFramePr>
          <p:nvPr>
            <p:ph idx="1"/>
          </p:nvPr>
        </p:nvGraphicFramePr>
        <p:xfrm>
          <a:off x="457200" y="1935163"/>
          <a:ext cx="4042792" cy="43894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3"/>
          <p:cNvGraphicFramePr>
            <a:graphicFrameLocks/>
          </p:cNvGraphicFramePr>
          <p:nvPr/>
        </p:nvGraphicFramePr>
        <p:xfrm>
          <a:off x="467544" y="1772816"/>
          <a:ext cx="7813376" cy="4389437"/>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79712" y="1196752"/>
            <a:ext cx="5472608" cy="3785652"/>
          </a:xfrm>
          <a:prstGeom prst="rect">
            <a:avLst/>
          </a:prstGeom>
          <a:noFill/>
        </p:spPr>
        <p:txBody>
          <a:bodyPr wrap="square" rtlCol="0">
            <a:spAutoFit/>
          </a:bodyPr>
          <a:lstStyle/>
          <a:p>
            <a:pPr algn="ctr"/>
            <a:r>
              <a:rPr lang="en-US" sz="8000" dirty="0" smtClean="0">
                <a:solidFill>
                  <a:schemeClr val="tx2"/>
                </a:solidFill>
                <a:latin typeface="Calibri" pitchFamily="34" charset="0"/>
              </a:rPr>
              <a:t>FACILITIES </a:t>
            </a:r>
          </a:p>
          <a:p>
            <a:pPr algn="ctr"/>
            <a:r>
              <a:rPr lang="en-US" sz="8000" dirty="0" smtClean="0">
                <a:solidFill>
                  <a:schemeClr val="tx2"/>
                </a:solidFill>
                <a:latin typeface="Calibri" pitchFamily="34" charset="0"/>
              </a:rPr>
              <a:t>&amp;</a:t>
            </a:r>
          </a:p>
          <a:p>
            <a:pPr algn="ctr"/>
            <a:r>
              <a:rPr lang="en-US" sz="8000" dirty="0" smtClean="0">
                <a:solidFill>
                  <a:schemeClr val="tx2"/>
                </a:solidFill>
                <a:latin typeface="Calibri" pitchFamily="34" charset="0"/>
              </a:rPr>
              <a:t>SERVICES</a:t>
            </a:r>
            <a:endParaRPr lang="en-GB" sz="8000" dirty="0">
              <a:solidFill>
                <a:schemeClr val="tx2"/>
              </a:solidFill>
              <a:latin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Facilities:</a:t>
            </a:r>
            <a:br>
              <a:rPr lang="en-US" dirty="0" smtClean="0"/>
            </a:br>
            <a:r>
              <a:rPr lang="en-US" dirty="0" smtClean="0"/>
              <a:t>Equipment available</a:t>
            </a:r>
            <a:endParaRPr lang="en-GB"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Facilities: </a:t>
            </a:r>
            <a:br>
              <a:rPr lang="en-US" dirty="0" smtClean="0"/>
            </a:br>
            <a:r>
              <a:rPr lang="en-US" dirty="0" smtClean="0"/>
              <a:t> Type of  Internet connection</a:t>
            </a:r>
            <a:endParaRPr lang="en-GB"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Facilities:</a:t>
            </a:r>
            <a:br>
              <a:rPr lang="en-US" dirty="0" smtClean="0"/>
            </a:br>
            <a:r>
              <a:rPr lang="en-US" dirty="0" smtClean="0"/>
              <a:t>Number of computers available</a:t>
            </a:r>
            <a:endParaRPr lang="en-GB"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1143000"/>
          </a:xfrm>
        </p:spPr>
        <p:txBody>
          <a:bodyPr/>
          <a:lstStyle/>
          <a:p>
            <a:pPr algn="ctr"/>
            <a:r>
              <a:rPr lang="en-US" dirty="0" smtClean="0"/>
              <a:t>Services Offered</a:t>
            </a:r>
            <a:endParaRPr lang="en-GB" dirty="0"/>
          </a:p>
        </p:txBody>
      </p:sp>
      <p:graphicFrame>
        <p:nvGraphicFramePr>
          <p:cNvPr id="8" name="Content Placeholder 7"/>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Training in last 18 months</a:t>
            </a:r>
            <a:endParaRPr lang="en-GB" dirty="0"/>
          </a:p>
        </p:txBody>
      </p:sp>
      <p:graphicFrame>
        <p:nvGraphicFramePr>
          <p:cNvPr id="5" name="Content Placeholder 4"/>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Literacy and Numeracy Training</a:t>
            </a:r>
            <a:endParaRPr lang="en-GB" dirty="0"/>
          </a:p>
        </p:txBody>
      </p:sp>
      <p:pic>
        <p:nvPicPr>
          <p:cNvPr id="2050" name="Picture 2" descr="D:\Picture 008.jpg"/>
          <p:cNvPicPr>
            <a:picLocks noGrp="1" noChangeAspect="1" noChangeArrowheads="1"/>
          </p:cNvPicPr>
          <p:nvPr>
            <p:ph idx="1"/>
          </p:nvPr>
        </p:nvPicPr>
        <p:blipFill>
          <a:blip r:embed="rId3" cstate="print"/>
          <a:srcRect/>
          <a:stretch>
            <a:fillRect/>
          </a:stretch>
        </p:blipFill>
        <p:spPr bwMode="auto">
          <a:xfrm>
            <a:off x="899592" y="2060848"/>
            <a:ext cx="7056784" cy="437288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7584" y="2492896"/>
            <a:ext cx="7200800" cy="1323439"/>
          </a:xfrm>
          <a:prstGeom prst="rect">
            <a:avLst/>
          </a:prstGeom>
          <a:noFill/>
        </p:spPr>
        <p:txBody>
          <a:bodyPr wrap="square" rtlCol="0">
            <a:spAutoFit/>
          </a:bodyPr>
          <a:lstStyle/>
          <a:p>
            <a:pPr algn="ctr"/>
            <a:r>
              <a:rPr lang="en-US" sz="8000" dirty="0" smtClean="0">
                <a:solidFill>
                  <a:schemeClr val="tx2"/>
                </a:solidFill>
                <a:latin typeface="Calibri" pitchFamily="34" charset="0"/>
              </a:rPr>
              <a:t>SUSTAINABILITY</a:t>
            </a:r>
            <a:endParaRPr lang="en-GB" sz="8000" dirty="0">
              <a:solidFill>
                <a:schemeClr val="tx2"/>
              </a:solidFill>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Cost of Services</a:t>
            </a:r>
            <a:endParaRPr lang="en-GB" dirty="0"/>
          </a:p>
        </p:txBody>
      </p:sp>
      <p:sp>
        <p:nvSpPr>
          <p:cNvPr id="4" name="TextBox 3"/>
          <p:cNvSpPr txBox="1"/>
          <p:nvPr/>
        </p:nvSpPr>
        <p:spPr>
          <a:xfrm>
            <a:off x="827584" y="2060848"/>
            <a:ext cx="7488832" cy="3785652"/>
          </a:xfrm>
          <a:prstGeom prst="rect">
            <a:avLst/>
          </a:prstGeom>
          <a:noFill/>
        </p:spPr>
        <p:txBody>
          <a:bodyPr wrap="square" rtlCol="0">
            <a:spAutoFit/>
          </a:bodyPr>
          <a:lstStyle/>
          <a:p>
            <a:r>
              <a:rPr lang="en-US" sz="4000" dirty="0" smtClean="0">
                <a:solidFill>
                  <a:schemeClr val="tx2">
                    <a:lumMod val="50000"/>
                  </a:schemeClr>
                </a:solidFill>
                <a:latin typeface="+mj-lt"/>
              </a:rPr>
              <a:t>Internet costs range from US$20 up to US$500 per month. Median around US$50 .</a:t>
            </a:r>
          </a:p>
          <a:p>
            <a:endParaRPr lang="en-US" sz="4000" dirty="0" smtClean="0">
              <a:solidFill>
                <a:schemeClr val="tx2">
                  <a:lumMod val="50000"/>
                </a:schemeClr>
              </a:solidFill>
              <a:latin typeface="+mj-lt"/>
            </a:endParaRPr>
          </a:p>
          <a:p>
            <a:r>
              <a:rPr lang="en-US" sz="4000" dirty="0" smtClean="0">
                <a:solidFill>
                  <a:schemeClr val="tx2">
                    <a:lumMod val="50000"/>
                  </a:schemeClr>
                </a:solidFill>
                <a:latin typeface="+mj-lt"/>
              </a:rPr>
              <a:t>Other operational costs range from US $500 to US $10,000</a:t>
            </a:r>
            <a:endParaRPr lang="en-GB" sz="4000" dirty="0">
              <a:solidFill>
                <a:schemeClr val="tx2">
                  <a:lumMod val="50000"/>
                </a:schemeClr>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700808"/>
            <a:ext cx="8064896" cy="2800767"/>
          </a:xfrm>
          <a:prstGeom prst="rect">
            <a:avLst/>
          </a:prstGeom>
          <a:noFill/>
        </p:spPr>
        <p:txBody>
          <a:bodyPr wrap="square" rtlCol="0">
            <a:spAutoFit/>
          </a:bodyPr>
          <a:lstStyle/>
          <a:p>
            <a:pPr>
              <a:buFont typeface="Arial" pitchFamily="34" charset="0"/>
              <a:buChar char="•"/>
            </a:pPr>
            <a:r>
              <a:rPr lang="en-US" sz="4400" dirty="0" smtClean="0">
                <a:latin typeface="Calibri" pitchFamily="34" charset="0"/>
              </a:rPr>
              <a:t>Started appearing in the English speaking Caribbean in the late 1990’ s </a:t>
            </a:r>
          </a:p>
          <a:p>
            <a:endParaRPr lang="en-GB" sz="4400" dirty="0">
              <a:latin typeface="Calibri" pitchFamily="34" charset="0"/>
            </a:endParaRPr>
          </a:p>
        </p:txBody>
      </p:sp>
      <p:sp>
        <p:nvSpPr>
          <p:cNvPr id="4" name="TextBox 3"/>
          <p:cNvSpPr txBox="1"/>
          <p:nvPr/>
        </p:nvSpPr>
        <p:spPr>
          <a:xfrm>
            <a:off x="1115616" y="836712"/>
            <a:ext cx="5328592" cy="861774"/>
          </a:xfrm>
          <a:prstGeom prst="rect">
            <a:avLst/>
          </a:prstGeom>
          <a:noFill/>
        </p:spPr>
        <p:txBody>
          <a:bodyPr wrap="square" rtlCol="0">
            <a:spAutoFit/>
          </a:bodyPr>
          <a:lstStyle/>
          <a:p>
            <a:pPr algn="ctr"/>
            <a:r>
              <a:rPr lang="en-US" sz="5000" dirty="0" smtClean="0">
                <a:solidFill>
                  <a:schemeClr val="accent1">
                    <a:lumMod val="75000"/>
                  </a:schemeClr>
                </a:solidFill>
                <a:latin typeface="+mj-lt"/>
              </a:rPr>
              <a:t>Since When</a:t>
            </a:r>
            <a:endParaRPr lang="en-GB" sz="5000" dirty="0">
              <a:solidFill>
                <a:schemeClr val="accent1">
                  <a:lumMod val="75000"/>
                </a:schemeClr>
              </a:solidFill>
              <a:latin typeface="+mj-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smtClean="0"/>
              <a:t>Sustainability of operations</a:t>
            </a:r>
            <a:r>
              <a:rPr lang="en-US" dirty="0" smtClean="0"/>
              <a:t/>
            </a:r>
            <a:br>
              <a:rPr lang="en-US" dirty="0" smtClean="0"/>
            </a:br>
            <a:endParaRPr lang="en-GB" sz="40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96720"/>
          </a:xfrm>
        </p:spPr>
        <p:txBody>
          <a:bodyPr>
            <a:normAutofit/>
          </a:bodyPr>
          <a:lstStyle/>
          <a:p>
            <a:pPr algn="ctr"/>
            <a:r>
              <a:rPr lang="en-US" sz="6000" dirty="0" smtClean="0">
                <a:solidFill>
                  <a:schemeClr val="accent1">
                    <a:lumMod val="75000"/>
                  </a:schemeClr>
                </a:solidFill>
                <a:latin typeface="Calibri" pitchFamily="34" charset="0"/>
              </a:rPr>
              <a:t>A Closer Look</a:t>
            </a:r>
            <a:endParaRPr lang="en-GB" sz="6000" dirty="0">
              <a:solidFill>
                <a:schemeClr val="accent1">
                  <a:lumMod val="75000"/>
                </a:schemeClr>
              </a:solidFill>
              <a:latin typeface="Calibri" pitchFamily="34" charset="0"/>
            </a:endParaRPr>
          </a:p>
        </p:txBody>
      </p:sp>
      <p:sp>
        <p:nvSpPr>
          <p:cNvPr id="3" name="Content Placeholder 2"/>
          <p:cNvSpPr>
            <a:spLocks noGrp="1"/>
          </p:cNvSpPr>
          <p:nvPr>
            <p:ph idx="1"/>
          </p:nvPr>
        </p:nvSpPr>
        <p:spPr/>
        <p:txBody>
          <a:bodyPr>
            <a:normAutofit fontScale="92500"/>
          </a:bodyPr>
          <a:lstStyle/>
          <a:p>
            <a:pPr>
              <a:buNone/>
            </a:pPr>
            <a:r>
              <a:rPr lang="en-US" sz="3500" b="1" dirty="0" smtClean="0">
                <a:solidFill>
                  <a:schemeClr val="accent2">
                    <a:lumMod val="75000"/>
                  </a:schemeClr>
                </a:solidFill>
                <a:latin typeface="Calibri" pitchFamily="34" charset="0"/>
              </a:rPr>
              <a:t>Of the 9 </a:t>
            </a:r>
            <a:r>
              <a:rPr lang="en-US" sz="3500" b="1" dirty="0" err="1" smtClean="0">
                <a:solidFill>
                  <a:schemeClr val="accent2">
                    <a:lumMod val="75000"/>
                  </a:schemeClr>
                </a:solidFill>
                <a:latin typeface="Calibri" pitchFamily="34" charset="0"/>
              </a:rPr>
              <a:t>telecenters</a:t>
            </a:r>
            <a:r>
              <a:rPr lang="en-US" sz="3500" b="1" dirty="0" smtClean="0">
                <a:solidFill>
                  <a:schemeClr val="accent2">
                    <a:lumMod val="75000"/>
                  </a:schemeClr>
                </a:solidFill>
                <a:latin typeface="Calibri" pitchFamily="34" charset="0"/>
              </a:rPr>
              <a:t> able to meet expenses</a:t>
            </a:r>
            <a:r>
              <a:rPr lang="en-US" sz="3200" dirty="0" smtClean="0">
                <a:solidFill>
                  <a:schemeClr val="accent2">
                    <a:lumMod val="75000"/>
                  </a:schemeClr>
                </a:solidFill>
                <a:latin typeface="Calibri" pitchFamily="34" charset="0"/>
              </a:rPr>
              <a:t>:</a:t>
            </a:r>
          </a:p>
          <a:p>
            <a:r>
              <a:rPr lang="en-US" sz="3200" dirty="0" smtClean="0">
                <a:solidFill>
                  <a:schemeClr val="tx2"/>
                </a:solidFill>
                <a:latin typeface="Calibri" pitchFamily="34" charset="0"/>
              </a:rPr>
              <a:t>2 are urban; 7 are rural</a:t>
            </a:r>
          </a:p>
          <a:p>
            <a:r>
              <a:rPr lang="en-US" sz="3200" dirty="0" smtClean="0">
                <a:solidFill>
                  <a:schemeClr val="tx2"/>
                </a:solidFill>
                <a:latin typeface="Calibri" pitchFamily="34" charset="0"/>
              </a:rPr>
              <a:t>All serve in communities with population &lt;5000-10000</a:t>
            </a:r>
          </a:p>
          <a:p>
            <a:r>
              <a:rPr lang="en-US" sz="3200" dirty="0" smtClean="0">
                <a:solidFill>
                  <a:schemeClr val="tx2"/>
                </a:solidFill>
                <a:latin typeface="Calibri" pitchFamily="34" charset="0"/>
              </a:rPr>
              <a:t>6 are in Lower Middle class areas; 3 in poor areas</a:t>
            </a:r>
          </a:p>
          <a:p>
            <a:r>
              <a:rPr lang="en-US" sz="3200" dirty="0" smtClean="0">
                <a:solidFill>
                  <a:schemeClr val="tx2"/>
                </a:solidFill>
                <a:latin typeface="Calibri" pitchFamily="34" charset="0"/>
              </a:rPr>
              <a:t>8 charge fees; one does not (</a:t>
            </a:r>
            <a:r>
              <a:rPr lang="en-US" sz="3200" dirty="0" err="1" smtClean="0">
                <a:solidFill>
                  <a:schemeClr val="tx2"/>
                </a:solidFill>
                <a:latin typeface="Calibri" pitchFamily="34" charset="0"/>
              </a:rPr>
              <a:t>gov’t</a:t>
            </a:r>
            <a:r>
              <a:rPr lang="en-US" sz="3200" dirty="0" smtClean="0">
                <a:solidFill>
                  <a:schemeClr val="tx2"/>
                </a:solidFill>
                <a:latin typeface="Calibri" pitchFamily="34" charset="0"/>
              </a:rPr>
              <a:t> support)</a:t>
            </a:r>
          </a:p>
          <a:p>
            <a:r>
              <a:rPr lang="en-US" sz="3200" dirty="0" smtClean="0">
                <a:solidFill>
                  <a:schemeClr val="tx2"/>
                </a:solidFill>
                <a:latin typeface="Calibri" pitchFamily="34" charset="0"/>
              </a:rPr>
              <a:t>6 name </a:t>
            </a:r>
            <a:r>
              <a:rPr lang="en-US" sz="3200" dirty="0" smtClean="0">
                <a:solidFill>
                  <a:schemeClr val="tx2"/>
                </a:solidFill>
                <a:latin typeface="Calibri" pitchFamily="34" charset="0"/>
              </a:rPr>
              <a:t>“Income Generation” </a:t>
            </a:r>
            <a:r>
              <a:rPr lang="en-US" sz="3200" dirty="0" smtClean="0">
                <a:solidFill>
                  <a:schemeClr val="tx2"/>
                </a:solidFill>
                <a:latin typeface="Calibri" pitchFamily="34" charset="0"/>
              </a:rPr>
              <a:t>as a development objective</a:t>
            </a:r>
            <a:endParaRPr lang="en-GB" dirty="0">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solidFill>
                  <a:schemeClr val="accent1">
                    <a:lumMod val="75000"/>
                  </a:schemeClr>
                </a:solidFill>
                <a:latin typeface="Calibri" pitchFamily="34" charset="0"/>
              </a:rPr>
              <a:t>A Closer Look (cont’d)</a:t>
            </a:r>
            <a:endParaRPr lang="en-GB" dirty="0"/>
          </a:p>
        </p:txBody>
      </p:sp>
      <p:sp>
        <p:nvSpPr>
          <p:cNvPr id="3" name="Content Placeholder 2"/>
          <p:cNvSpPr>
            <a:spLocks noGrp="1"/>
          </p:cNvSpPr>
          <p:nvPr>
            <p:ph idx="1"/>
          </p:nvPr>
        </p:nvSpPr>
        <p:spPr/>
        <p:txBody>
          <a:bodyPr>
            <a:normAutofit/>
          </a:bodyPr>
          <a:lstStyle/>
          <a:p>
            <a:pPr>
              <a:buNone/>
            </a:pPr>
            <a:r>
              <a:rPr lang="en-US" sz="3200" dirty="0" smtClean="0">
                <a:solidFill>
                  <a:schemeClr val="tx2"/>
                </a:solidFill>
                <a:latin typeface="Calibri" pitchFamily="34" charset="0"/>
              </a:rPr>
              <a:t>Asked to identify </a:t>
            </a:r>
            <a:r>
              <a:rPr lang="en-US" sz="3200" dirty="0" smtClean="0">
                <a:solidFill>
                  <a:schemeClr val="tx2"/>
                </a:solidFill>
                <a:latin typeface="Calibri" pitchFamily="34" charset="0"/>
              </a:rPr>
              <a:t>the </a:t>
            </a:r>
            <a:r>
              <a:rPr lang="en-US" sz="3200" dirty="0" smtClean="0">
                <a:solidFill>
                  <a:schemeClr val="tx2"/>
                </a:solidFill>
                <a:latin typeface="Calibri" pitchFamily="34" charset="0"/>
              </a:rPr>
              <a:t>3 most important sources of income:</a:t>
            </a:r>
          </a:p>
          <a:p>
            <a:r>
              <a:rPr lang="en-US" sz="3200" dirty="0" smtClean="0">
                <a:solidFill>
                  <a:schemeClr val="tx2"/>
                </a:solidFill>
                <a:latin typeface="Calibri" pitchFamily="34" charset="0"/>
              </a:rPr>
              <a:t>7 out of the 9 named “Income for services”</a:t>
            </a:r>
          </a:p>
          <a:p>
            <a:r>
              <a:rPr lang="en-US" sz="3200" dirty="0" smtClean="0">
                <a:solidFill>
                  <a:schemeClr val="tx2"/>
                </a:solidFill>
                <a:latin typeface="Calibri" pitchFamily="34" charset="0"/>
              </a:rPr>
              <a:t>5 named “Support from Private business”</a:t>
            </a:r>
          </a:p>
          <a:p>
            <a:r>
              <a:rPr lang="en-US" sz="3200" dirty="0" smtClean="0">
                <a:solidFill>
                  <a:schemeClr val="tx2"/>
                </a:solidFill>
                <a:latin typeface="Calibri" pitchFamily="34" charset="0"/>
              </a:rPr>
              <a:t>4 named “Community support</a:t>
            </a:r>
          </a:p>
          <a:p>
            <a:r>
              <a:rPr lang="en-US" sz="3200" dirty="0" smtClean="0">
                <a:solidFill>
                  <a:schemeClr val="tx2"/>
                </a:solidFill>
                <a:latin typeface="Calibri" pitchFamily="34" charset="0"/>
              </a:rPr>
              <a:t>4 named “National and International donors”</a:t>
            </a:r>
          </a:p>
          <a:p>
            <a:r>
              <a:rPr lang="en-US" sz="3200" dirty="0" smtClean="0">
                <a:solidFill>
                  <a:schemeClr val="tx2"/>
                </a:solidFill>
                <a:latin typeface="Calibri" pitchFamily="34" charset="0"/>
              </a:rPr>
              <a:t>2 named “Government support”</a:t>
            </a:r>
            <a:endParaRPr lang="en-GB" sz="3200" dirty="0">
              <a:solidFill>
                <a:schemeClr val="tx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pPr algn="ctr"/>
            <a:r>
              <a:rPr lang="en-US" dirty="0" smtClean="0"/>
              <a:t>Update 2009-2011</a:t>
            </a:r>
            <a:endParaRPr lang="en-GB" dirty="0"/>
          </a:p>
        </p:txBody>
      </p:sp>
      <p:sp>
        <p:nvSpPr>
          <p:cNvPr id="3" name="Content Placeholder 2"/>
          <p:cNvSpPr>
            <a:spLocks noGrp="1"/>
          </p:cNvSpPr>
          <p:nvPr>
            <p:ph idx="1"/>
          </p:nvPr>
        </p:nvSpPr>
        <p:spPr>
          <a:xfrm>
            <a:off x="457200" y="1935480"/>
            <a:ext cx="8229600" cy="4922520"/>
          </a:xfrm>
        </p:spPr>
        <p:txBody>
          <a:bodyPr>
            <a:noAutofit/>
          </a:bodyPr>
          <a:lstStyle/>
          <a:p>
            <a:r>
              <a:rPr lang="en-US" sz="2400" dirty="0" smtClean="0">
                <a:latin typeface="Calibri" pitchFamily="34" charset="0"/>
              </a:rPr>
              <a:t>Financial situation has not improved –global economic downturn has taken toll:</a:t>
            </a:r>
          </a:p>
          <a:p>
            <a:pPr lvl="1"/>
            <a:r>
              <a:rPr lang="en-US" dirty="0" smtClean="0">
                <a:latin typeface="Calibri" pitchFamily="34" charset="0"/>
              </a:rPr>
              <a:t>Fall  out in terms of support from government, private sector</a:t>
            </a:r>
          </a:p>
          <a:p>
            <a:pPr lvl="1"/>
            <a:r>
              <a:rPr lang="en-US" dirty="0" smtClean="0">
                <a:latin typeface="Calibri" pitchFamily="34" charset="0"/>
              </a:rPr>
              <a:t>However, increased demand for services- basic internet, printing, training- -</a:t>
            </a:r>
            <a:r>
              <a:rPr lang="en-US" dirty="0" err="1" smtClean="0">
                <a:latin typeface="Calibri" pitchFamily="34" charset="0"/>
              </a:rPr>
              <a:t>specialised</a:t>
            </a:r>
            <a:r>
              <a:rPr lang="en-US" dirty="0" smtClean="0">
                <a:latin typeface="Calibri" pitchFamily="34" charset="0"/>
              </a:rPr>
              <a:t>  </a:t>
            </a:r>
            <a:r>
              <a:rPr lang="en-US" dirty="0" err="1" smtClean="0">
                <a:latin typeface="Calibri" pitchFamily="34" charset="0"/>
              </a:rPr>
              <a:t>eg</a:t>
            </a:r>
            <a:r>
              <a:rPr lang="en-US" dirty="0" smtClean="0">
                <a:latin typeface="Calibri" pitchFamily="34" charset="0"/>
              </a:rPr>
              <a:t> Literacy</a:t>
            </a:r>
          </a:p>
          <a:p>
            <a:pPr lvl="1"/>
            <a:r>
              <a:rPr lang="en-US" dirty="0" smtClean="0">
                <a:latin typeface="Calibri" pitchFamily="34" charset="0"/>
              </a:rPr>
              <a:t>Some large white elephants have merged  e.g. in St Kitts- government programme not rooted in communities, poor management </a:t>
            </a:r>
          </a:p>
          <a:p>
            <a:pPr lvl="1"/>
            <a:r>
              <a:rPr lang="en-US" dirty="0" smtClean="0">
                <a:latin typeface="Calibri" pitchFamily="34" charset="0"/>
              </a:rPr>
              <a:t>Large number of computers not longer </a:t>
            </a:r>
            <a:r>
              <a:rPr lang="en-US" dirty="0" smtClean="0">
                <a:latin typeface="Calibri" pitchFamily="34" charset="0"/>
              </a:rPr>
              <a:t>usable</a:t>
            </a:r>
            <a:endParaRPr lang="en-US" dirty="0" smtClean="0">
              <a:latin typeface="Calibri" pitchFamily="34" charset="0"/>
            </a:endParaRPr>
          </a:p>
          <a:p>
            <a:pPr lvl="1"/>
            <a:r>
              <a:rPr lang="en-US" dirty="0" smtClean="0">
                <a:latin typeface="Calibri" pitchFamily="34" charset="0"/>
              </a:rPr>
              <a:t>More demands on volunteers</a:t>
            </a:r>
          </a:p>
          <a:p>
            <a:pPr lvl="1"/>
            <a:r>
              <a:rPr lang="en-US" dirty="0" smtClean="0">
                <a:latin typeface="Calibri" pitchFamily="34" charset="0"/>
              </a:rPr>
              <a:t>New initiatives to establish/</a:t>
            </a:r>
            <a:r>
              <a:rPr lang="en-US" dirty="0" err="1" smtClean="0">
                <a:latin typeface="Calibri" pitchFamily="34" charset="0"/>
              </a:rPr>
              <a:t>revitalise</a:t>
            </a:r>
            <a:r>
              <a:rPr lang="en-US" dirty="0" smtClean="0">
                <a:latin typeface="Calibri" pitchFamily="34" charset="0"/>
              </a:rPr>
              <a:t> centers(GOJ, CORICs)</a:t>
            </a:r>
            <a:endParaRPr lang="en-GB" dirty="0">
              <a:latin typeface="Calibr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Conclusions</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latin typeface="+mj-lt"/>
              </a:rPr>
              <a:t>Centers continue to be relevant –located in areas that need them most</a:t>
            </a:r>
          </a:p>
          <a:p>
            <a:r>
              <a:rPr lang="en-US" dirty="0" smtClean="0">
                <a:latin typeface="+mj-lt"/>
              </a:rPr>
              <a:t>Provide services in demand to </a:t>
            </a:r>
            <a:r>
              <a:rPr lang="en-US" dirty="0" err="1" smtClean="0">
                <a:latin typeface="+mj-lt"/>
              </a:rPr>
              <a:t>marginalised</a:t>
            </a:r>
            <a:r>
              <a:rPr lang="en-US" dirty="0" smtClean="0">
                <a:latin typeface="+mj-lt"/>
              </a:rPr>
              <a:t> populations</a:t>
            </a:r>
          </a:p>
          <a:p>
            <a:r>
              <a:rPr lang="en-US" dirty="0" smtClean="0">
                <a:latin typeface="+mj-lt"/>
              </a:rPr>
              <a:t>Stated development objectives different from what is delivered (market driven)</a:t>
            </a:r>
          </a:p>
          <a:p>
            <a:r>
              <a:rPr lang="en-US" dirty="0" smtClean="0">
                <a:latin typeface="+mj-lt"/>
              </a:rPr>
              <a:t>Breaking even in poor areas is  more difficult  </a:t>
            </a:r>
          </a:p>
          <a:p>
            <a:r>
              <a:rPr lang="en-US" dirty="0" smtClean="0">
                <a:latin typeface="+mj-lt"/>
              </a:rPr>
              <a:t>Staffing more focused on ICTs; but no shortage of development/social expertise</a:t>
            </a:r>
          </a:p>
          <a:p>
            <a:r>
              <a:rPr lang="en-US" dirty="0" smtClean="0">
                <a:latin typeface="+mj-lt"/>
              </a:rPr>
              <a:t>However hours are low- largely volunteer staff</a:t>
            </a:r>
          </a:p>
          <a:p>
            <a:r>
              <a:rPr lang="en-US" dirty="0" smtClean="0">
                <a:latin typeface="+mj-lt"/>
              </a:rPr>
              <a:t>Day to day operators largely ICT focused- training in center management is </a:t>
            </a:r>
            <a:r>
              <a:rPr lang="en-US" dirty="0" smtClean="0">
                <a:latin typeface="+mj-lt"/>
              </a:rPr>
              <a:t>focused </a:t>
            </a:r>
            <a:r>
              <a:rPr lang="en-US" dirty="0" smtClean="0">
                <a:latin typeface="+mj-lt"/>
              </a:rPr>
              <a:t>on ICTs.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itchFamily="34" charset="0"/>
              </a:rPr>
              <a:t>Conclusions</a:t>
            </a:r>
            <a:endParaRPr lang="en-GB" dirty="0">
              <a:latin typeface="Calibri" pitchFamily="34" charset="0"/>
            </a:endParaRPr>
          </a:p>
        </p:txBody>
      </p:sp>
      <p:sp>
        <p:nvSpPr>
          <p:cNvPr id="3" name="Content Placeholder 2"/>
          <p:cNvSpPr>
            <a:spLocks noGrp="1"/>
          </p:cNvSpPr>
          <p:nvPr>
            <p:ph idx="1"/>
          </p:nvPr>
        </p:nvSpPr>
        <p:spPr/>
        <p:txBody>
          <a:bodyPr/>
          <a:lstStyle/>
          <a:p>
            <a:r>
              <a:rPr lang="en-US" dirty="0" smtClean="0">
                <a:latin typeface="+mj-lt"/>
              </a:rPr>
              <a:t>Sustainability is challenging –only 25% covering expenses, primarily through income for services.</a:t>
            </a:r>
          </a:p>
          <a:p>
            <a:r>
              <a:rPr lang="en-US" dirty="0" smtClean="0">
                <a:latin typeface="+mj-lt"/>
              </a:rPr>
              <a:t>Partnerships  supported by International donors and private sector are important</a:t>
            </a:r>
          </a:p>
          <a:p>
            <a:pPr algn="ctr">
              <a:buNone/>
            </a:pPr>
            <a:endParaRPr lang="en-US" dirty="0" smtClean="0">
              <a:latin typeface="+mj-lt"/>
            </a:endParaRPr>
          </a:p>
          <a:p>
            <a:pPr algn="ctr">
              <a:buNone/>
            </a:pPr>
            <a:r>
              <a:rPr lang="en-US" dirty="0" smtClean="0">
                <a:latin typeface="+mj-lt"/>
              </a:rPr>
              <a:t>BUT </a:t>
            </a:r>
            <a:r>
              <a:rPr lang="en-US" dirty="0" smtClean="0">
                <a:latin typeface="+mj-lt"/>
              </a:rPr>
              <a:t>how to measure Success??</a:t>
            </a:r>
          </a:p>
          <a:p>
            <a:pPr>
              <a:buNone/>
            </a:pPr>
            <a:endParaRPr lang="en-US" dirty="0" smtClean="0">
              <a:latin typeface="+mj-lt"/>
            </a:endParaRPr>
          </a:p>
          <a:p>
            <a:pPr>
              <a:buNone/>
            </a:pPr>
            <a:r>
              <a:rPr lang="en-US" dirty="0" smtClean="0">
                <a:latin typeface="+mj-lt"/>
              </a:rPr>
              <a:t>Important work does not necessarily lead to sustainability</a:t>
            </a:r>
          </a:p>
          <a:p>
            <a:pPr algn="ctr">
              <a:buNone/>
            </a:pP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Container project</a:t>
            </a:r>
            <a:endParaRPr lang="en-GB" dirty="0"/>
          </a:p>
        </p:txBody>
      </p:sp>
      <p:pic>
        <p:nvPicPr>
          <p:cNvPr id="6" name="Content Placeholder 5" descr="jamaica+container+300.jpg"/>
          <p:cNvPicPr>
            <a:picLocks noGrp="1" noChangeAspect="1"/>
          </p:cNvPicPr>
          <p:nvPr>
            <p:ph idx="1"/>
          </p:nvPr>
        </p:nvPicPr>
        <p:blipFill>
          <a:blip r:embed="rId3" cstate="print"/>
          <a:stretch>
            <a:fillRect/>
          </a:stretch>
        </p:blipFill>
        <p:spPr>
          <a:xfrm>
            <a:off x="1835696" y="2204864"/>
            <a:ext cx="5544616" cy="3990029"/>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“Walk foot” -Mobile </a:t>
            </a:r>
            <a:r>
              <a:rPr lang="en-US" dirty="0" err="1" smtClean="0"/>
              <a:t>telecenter</a:t>
            </a:r>
            <a:r>
              <a:rPr lang="en-US" dirty="0" smtClean="0"/>
              <a:t> </a:t>
            </a:r>
            <a:endParaRPr lang="en-GB" dirty="0"/>
          </a:p>
        </p:txBody>
      </p:sp>
      <p:pic>
        <p:nvPicPr>
          <p:cNvPr id="6" name="Content Placeholder 5" descr="istreet lab.jpg"/>
          <p:cNvPicPr>
            <a:picLocks noGrp="1" noChangeAspect="1"/>
          </p:cNvPicPr>
          <p:nvPr>
            <p:ph idx="1"/>
          </p:nvPr>
        </p:nvPicPr>
        <p:blipFill>
          <a:blip r:embed="rId3" cstate="print"/>
          <a:stretch>
            <a:fillRect/>
          </a:stretch>
        </p:blipFill>
        <p:spPr>
          <a:xfrm>
            <a:off x="1466196" y="1935163"/>
            <a:ext cx="6211607" cy="4389437"/>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GB"/>
          </a:p>
        </p:txBody>
      </p:sp>
      <p:pic>
        <p:nvPicPr>
          <p:cNvPr id="6" name="Picture 4" descr="graveY3"/>
          <p:cNvPicPr>
            <a:picLocks noChangeAspect="1" noChangeArrowheads="1"/>
          </p:cNvPicPr>
          <p:nvPr/>
        </p:nvPicPr>
        <p:blipFill>
          <a:blip r:embed="rId3" cstate="print"/>
          <a:srcRect/>
          <a:stretch>
            <a:fillRect/>
          </a:stretch>
        </p:blipFill>
        <p:spPr>
          <a:xfrm>
            <a:off x="467544" y="1196752"/>
            <a:ext cx="7920880" cy="5002744"/>
          </a:xfrm>
          <a:prstGeom prst="rect">
            <a:avLst/>
          </a:prstGeom>
          <a:noFill/>
          <a:ln/>
          <a:effectLst>
            <a:prstShdw prst="shdw13" dist="53882" dir="13500000">
              <a:srgbClr val="808080"/>
            </a:prstShdw>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GB" dirty="0"/>
          </a:p>
        </p:txBody>
      </p:sp>
      <p:sp>
        <p:nvSpPr>
          <p:cNvPr id="3" name="Content Placeholder 2"/>
          <p:cNvSpPr>
            <a:spLocks noGrp="1"/>
          </p:cNvSpPr>
          <p:nvPr>
            <p:ph idx="1"/>
          </p:nvPr>
        </p:nvSpPr>
        <p:spPr/>
        <p:txBody>
          <a:bodyPr/>
          <a:lstStyle/>
          <a:p>
            <a:r>
              <a:rPr lang="en-US" dirty="0" smtClean="0">
                <a:latin typeface="+mj-lt"/>
              </a:rPr>
              <a:t>Upfront work has to be done to ensure community ownership, especially where initiatives are government sponsored</a:t>
            </a:r>
          </a:p>
          <a:p>
            <a:r>
              <a:rPr lang="en-US" dirty="0" smtClean="0">
                <a:latin typeface="+mj-lt"/>
              </a:rPr>
              <a:t>More training should be done on Development Entrepreneurship, forging and maintaining strategic alliances</a:t>
            </a:r>
          </a:p>
          <a:p>
            <a:r>
              <a:rPr lang="en-US" dirty="0" smtClean="0">
                <a:latin typeface="+mj-lt"/>
              </a:rPr>
              <a:t>Networking and mentorship are particularly important for fledgling </a:t>
            </a:r>
            <a:r>
              <a:rPr lang="en-US" dirty="0" err="1" smtClean="0">
                <a:latin typeface="+mj-lt"/>
              </a:rPr>
              <a:t>telecenters</a:t>
            </a:r>
            <a:r>
              <a:rPr lang="en-US" dirty="0" smtClean="0">
                <a:latin typeface="+mj-lt"/>
              </a:rPr>
              <a:t> </a:t>
            </a:r>
            <a:endParaRPr lang="en-GB"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556792"/>
            <a:ext cx="8064896" cy="4832092"/>
          </a:xfrm>
          <a:prstGeom prst="rect">
            <a:avLst/>
          </a:prstGeom>
          <a:noFill/>
        </p:spPr>
        <p:txBody>
          <a:bodyPr wrap="square" rtlCol="0">
            <a:spAutoFit/>
          </a:bodyPr>
          <a:lstStyle/>
          <a:p>
            <a:pPr>
              <a:buFont typeface="Arial" pitchFamily="34" charset="0"/>
              <a:buChar char="•"/>
            </a:pPr>
            <a:r>
              <a:rPr lang="en-US" sz="4400" dirty="0" smtClean="0">
                <a:latin typeface="Calibri" pitchFamily="34" charset="0"/>
              </a:rPr>
              <a:t>A mechanism to facilitate  basic internet access to  disadvantaged communities/ persons</a:t>
            </a:r>
          </a:p>
          <a:p>
            <a:pPr>
              <a:buFont typeface="Arial" pitchFamily="34" charset="0"/>
              <a:buChar char="•"/>
            </a:pPr>
            <a:r>
              <a:rPr lang="en-US" sz="4400" dirty="0" smtClean="0">
                <a:latin typeface="Calibri" pitchFamily="34" charset="0"/>
              </a:rPr>
              <a:t>Also seen as a mechanism to support communication, community development and individual development</a:t>
            </a:r>
            <a:endParaRPr lang="en-GB" sz="4400" dirty="0">
              <a:latin typeface="Calibri" pitchFamily="34" charset="0"/>
            </a:endParaRPr>
          </a:p>
        </p:txBody>
      </p:sp>
      <p:sp>
        <p:nvSpPr>
          <p:cNvPr id="4" name="TextBox 3"/>
          <p:cNvSpPr txBox="1"/>
          <p:nvPr/>
        </p:nvSpPr>
        <p:spPr>
          <a:xfrm>
            <a:off x="2987824" y="548680"/>
            <a:ext cx="2592288" cy="923330"/>
          </a:xfrm>
          <a:prstGeom prst="rect">
            <a:avLst/>
          </a:prstGeom>
          <a:noFill/>
        </p:spPr>
        <p:txBody>
          <a:bodyPr wrap="square" rtlCol="0">
            <a:spAutoFit/>
          </a:bodyPr>
          <a:lstStyle/>
          <a:p>
            <a:pPr algn="ctr"/>
            <a:r>
              <a:rPr lang="en-US" sz="5400" dirty="0" smtClean="0">
                <a:solidFill>
                  <a:schemeClr val="accent1">
                    <a:lumMod val="75000"/>
                  </a:schemeClr>
                </a:solidFill>
                <a:latin typeface="+mj-lt"/>
              </a:rPr>
              <a:t>WHY?</a:t>
            </a:r>
            <a:endParaRPr lang="en-GB" sz="5400" dirty="0">
              <a:solidFill>
                <a:schemeClr val="accent1">
                  <a:lumMod val="75000"/>
                </a:schemeClr>
              </a:solidFill>
              <a:latin typeface="+mj-l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Valerie J\Desktop\istreet lab.jpg"/>
          <p:cNvPicPr>
            <a:picLocks noChangeAspect="1" noChangeArrowheads="1"/>
          </p:cNvPicPr>
          <p:nvPr/>
        </p:nvPicPr>
        <p:blipFill>
          <a:blip r:embed="rId3" cstate="print"/>
          <a:srcRect/>
          <a:stretch>
            <a:fillRect/>
          </a:stretch>
        </p:blipFill>
        <p:spPr bwMode="auto">
          <a:xfrm>
            <a:off x="395536" y="836712"/>
            <a:ext cx="8352928" cy="553056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 Donor initiated </a:t>
            </a:r>
            <a:r>
              <a:rPr lang="en-US" dirty="0" err="1" smtClean="0"/>
              <a:t>programmes</a:t>
            </a:r>
            <a:endParaRPr lang="en-GB" dirty="0"/>
          </a:p>
        </p:txBody>
      </p:sp>
      <p:sp>
        <p:nvSpPr>
          <p:cNvPr id="5" name="Content Placeholder 4"/>
          <p:cNvSpPr>
            <a:spLocks noGrp="1"/>
          </p:cNvSpPr>
          <p:nvPr>
            <p:ph idx="1"/>
          </p:nvPr>
        </p:nvSpPr>
        <p:spPr/>
        <p:txBody>
          <a:bodyPr>
            <a:normAutofit/>
          </a:bodyPr>
          <a:lstStyle/>
          <a:p>
            <a:r>
              <a:rPr lang="en-US" dirty="0" smtClean="0">
                <a:latin typeface="Calibri" pitchFamily="34" charset="0"/>
              </a:rPr>
              <a:t>UNDP - Sustainable Development Network -   Jamaica, Guyana, Haiti (late 1990’s)</a:t>
            </a:r>
          </a:p>
          <a:p>
            <a:r>
              <a:rPr lang="en-US" dirty="0" smtClean="0">
                <a:latin typeface="Calibri" pitchFamily="34" charset="0"/>
              </a:rPr>
              <a:t>UNDP - CORICS – Community Resource and Internet Centers established in the OECS as part of UNDP Poverty Reduction Programme (2001-2005)</a:t>
            </a:r>
          </a:p>
          <a:p>
            <a:r>
              <a:rPr lang="en-US" dirty="0" smtClean="0">
                <a:latin typeface="Calibri" pitchFamily="34" charset="0"/>
              </a:rPr>
              <a:t>EU/Government of Belize – Belize Rural Development Programme – established as part of a broader rural development programme targeting poverty reduction (2008- 2009)</a:t>
            </a:r>
            <a:endParaRPr lang="en-GB"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Government </a:t>
            </a:r>
            <a:r>
              <a:rPr lang="en-US" dirty="0" err="1" smtClean="0"/>
              <a:t>Programmes</a:t>
            </a:r>
            <a:endParaRPr lang="en-GB" dirty="0"/>
          </a:p>
        </p:txBody>
      </p:sp>
      <p:sp>
        <p:nvSpPr>
          <p:cNvPr id="5" name="Content Placeholder 4"/>
          <p:cNvSpPr>
            <a:spLocks noGrp="1"/>
          </p:cNvSpPr>
          <p:nvPr>
            <p:ph idx="1"/>
          </p:nvPr>
        </p:nvSpPr>
        <p:spPr/>
        <p:txBody>
          <a:bodyPr>
            <a:normAutofit/>
          </a:bodyPr>
          <a:lstStyle/>
          <a:p>
            <a:pPr marL="514350" indent="-514350"/>
            <a:r>
              <a:rPr lang="en-US" dirty="0" smtClean="0">
                <a:latin typeface="Calibri" pitchFamily="34" charset="0"/>
              </a:rPr>
              <a:t>Jamaica </a:t>
            </a:r>
            <a:r>
              <a:rPr lang="en-US" b="1" dirty="0" smtClean="0">
                <a:latin typeface="Calibri" pitchFamily="34" charset="0"/>
              </a:rPr>
              <a:t>– Community Access Points </a:t>
            </a:r>
            <a:r>
              <a:rPr lang="en-US" dirty="0" smtClean="0">
                <a:latin typeface="Calibri" pitchFamily="34" charset="0"/>
              </a:rPr>
              <a:t>established by the Ministry of  Industry Commerce and Technology (2006-8)  14 established; Universal Access Fund established 42 centers over the last 12 months; plans additional centers</a:t>
            </a:r>
          </a:p>
          <a:p>
            <a:pPr marL="514350" indent="-514350"/>
            <a:r>
              <a:rPr lang="en-US" dirty="0" smtClean="0">
                <a:latin typeface="Calibri" pitchFamily="34" charset="0"/>
              </a:rPr>
              <a:t>Trinidad and Tobago - </a:t>
            </a:r>
            <a:r>
              <a:rPr lang="en-US" b="1" dirty="0" smtClean="0">
                <a:latin typeface="Calibri" pitchFamily="34" charset="0"/>
              </a:rPr>
              <a:t>Community </a:t>
            </a:r>
            <a:r>
              <a:rPr lang="en-US" b="1" dirty="0" err="1" smtClean="0">
                <a:latin typeface="Calibri" pitchFamily="34" charset="0"/>
              </a:rPr>
              <a:t>Telecenters</a:t>
            </a:r>
            <a:r>
              <a:rPr lang="en-US" b="1" dirty="0" smtClean="0">
                <a:latin typeface="Calibri" pitchFamily="34" charset="0"/>
              </a:rPr>
              <a:t> </a:t>
            </a:r>
            <a:r>
              <a:rPr lang="en-US" dirty="0" smtClean="0">
                <a:latin typeface="Calibri" pitchFamily="34" charset="0"/>
              </a:rPr>
              <a:t>being established  as part of the ICT component of Vision 2020. (14 planned, 6 established); only 3 in 2009</a:t>
            </a:r>
          </a:p>
          <a:p>
            <a:pPr marL="514350" indent="-514350"/>
            <a:r>
              <a:rPr lang="en-US" dirty="0" smtClean="0">
                <a:latin typeface="Calibri" pitchFamily="34" charset="0"/>
              </a:rPr>
              <a:t> St Kitts and Nevis- Community telecenters;16 in St Kitts, 6 in Nevis</a:t>
            </a:r>
            <a:endParaRPr lang="en-GB"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t>Studies of Caribbean </a:t>
            </a:r>
            <a:r>
              <a:rPr lang="en-US" dirty="0" err="1" smtClean="0"/>
              <a:t>Telecenters</a:t>
            </a:r>
            <a:endParaRPr lang="en-GB" dirty="0"/>
          </a:p>
        </p:txBody>
      </p:sp>
      <p:sp>
        <p:nvSpPr>
          <p:cNvPr id="5" name="Content Placeholder 4"/>
          <p:cNvSpPr>
            <a:spLocks noGrp="1"/>
          </p:cNvSpPr>
          <p:nvPr>
            <p:ph idx="1"/>
          </p:nvPr>
        </p:nvSpPr>
        <p:spPr/>
        <p:txBody>
          <a:bodyPr>
            <a:normAutofit fontScale="77500" lnSpcReduction="20000"/>
          </a:bodyPr>
          <a:lstStyle/>
          <a:p>
            <a:r>
              <a:rPr lang="en-US" sz="3800" dirty="0" smtClean="0">
                <a:latin typeface="Calibri" pitchFamily="34" charset="0"/>
              </a:rPr>
              <a:t>Survey 2006-  </a:t>
            </a:r>
            <a:r>
              <a:rPr lang="en-US" sz="4100" dirty="0" smtClean="0">
                <a:latin typeface="+mj-lt"/>
              </a:rPr>
              <a:t>Carried out in preparation for the First Caribbean Community </a:t>
            </a:r>
            <a:r>
              <a:rPr lang="en-US" sz="4100" dirty="0" err="1" smtClean="0">
                <a:latin typeface="+mj-lt"/>
              </a:rPr>
              <a:t>Telecenters</a:t>
            </a:r>
            <a:r>
              <a:rPr lang="en-US" sz="4100" dirty="0" smtClean="0">
                <a:latin typeface="+mj-lt"/>
              </a:rPr>
              <a:t> Workshop, July 2006.</a:t>
            </a:r>
          </a:p>
          <a:p>
            <a:r>
              <a:rPr lang="en-US" sz="4100" dirty="0" smtClean="0">
                <a:latin typeface="+mj-lt"/>
              </a:rPr>
              <a:t>Objective : To identify </a:t>
            </a:r>
            <a:r>
              <a:rPr lang="en-US" sz="4100" dirty="0" err="1" smtClean="0">
                <a:latin typeface="+mj-lt"/>
              </a:rPr>
              <a:t>telecenters</a:t>
            </a:r>
            <a:r>
              <a:rPr lang="en-US" sz="4100" dirty="0" smtClean="0">
                <a:latin typeface="+mj-lt"/>
              </a:rPr>
              <a:t> in operation around the Caribbean and capture information on the their main characteristics including location, operational structures, ownership, target audience, facilities, funding, main success factors and challenges.</a:t>
            </a:r>
          </a:p>
          <a:p>
            <a:endParaRPr lang="en-US" sz="2800" dirty="0" smtClean="0">
              <a:latin typeface="Calibri" pitchFamily="34" charset="0"/>
            </a:endParaRPr>
          </a:p>
          <a:p>
            <a:pPr lvl="1"/>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Survey 2009</a:t>
            </a:r>
            <a:endParaRPr lang="en-GB" dirty="0"/>
          </a:p>
        </p:txBody>
      </p:sp>
      <p:sp>
        <p:nvSpPr>
          <p:cNvPr id="5" name="Content Placeholder 4"/>
          <p:cNvSpPr>
            <a:spLocks noGrp="1"/>
          </p:cNvSpPr>
          <p:nvPr>
            <p:ph idx="1"/>
          </p:nvPr>
        </p:nvSpPr>
        <p:spPr/>
        <p:txBody>
          <a:bodyPr>
            <a:normAutofit fontScale="85000" lnSpcReduction="20000"/>
          </a:bodyPr>
          <a:lstStyle/>
          <a:p>
            <a:r>
              <a:rPr lang="en-GB" sz="4000" dirty="0" smtClean="0">
                <a:latin typeface="Calibri" pitchFamily="34" charset="0"/>
              </a:rPr>
              <a:t>Undertaken as part of </a:t>
            </a:r>
            <a:r>
              <a:rPr lang="en-GB" sz="4000" dirty="0" err="1" smtClean="0">
                <a:latin typeface="Calibri" pitchFamily="34" charset="0"/>
              </a:rPr>
              <a:t>ACT!ivate</a:t>
            </a:r>
            <a:r>
              <a:rPr lang="en-GB" sz="4000" dirty="0" smtClean="0">
                <a:latin typeface="Calibri" pitchFamily="34" charset="0"/>
              </a:rPr>
              <a:t> Project  with support from </a:t>
            </a:r>
            <a:r>
              <a:rPr lang="en-GB" sz="4000" dirty="0" err="1" smtClean="0">
                <a:latin typeface="Calibri" pitchFamily="34" charset="0"/>
              </a:rPr>
              <a:t>Telecentres</a:t>
            </a:r>
            <a:r>
              <a:rPr lang="en-GB" sz="4000" dirty="0" smtClean="0">
                <a:latin typeface="Calibri" pitchFamily="34" charset="0"/>
              </a:rPr>
              <a:t> . org</a:t>
            </a:r>
          </a:p>
          <a:p>
            <a:r>
              <a:rPr lang="en-GB" sz="4000" dirty="0" smtClean="0">
                <a:latin typeface="Calibri" pitchFamily="34" charset="0"/>
              </a:rPr>
              <a:t>Objective: To establish and maintain the core mechanisms of the Alliance of Caribbean </a:t>
            </a:r>
            <a:r>
              <a:rPr lang="en-GB" sz="4000" dirty="0" err="1" smtClean="0">
                <a:latin typeface="Calibri" pitchFamily="34" charset="0"/>
              </a:rPr>
              <a:t>Telecentres</a:t>
            </a:r>
            <a:r>
              <a:rPr lang="en-GB" sz="4000" dirty="0" smtClean="0">
                <a:latin typeface="Calibri" pitchFamily="34" charset="0"/>
              </a:rPr>
              <a:t> (ACT!), a regional framework for sharing and collaboration among Caribbean </a:t>
            </a:r>
            <a:r>
              <a:rPr lang="en-GB" sz="4000" dirty="0" err="1" smtClean="0">
                <a:latin typeface="Calibri" pitchFamily="34" charset="0"/>
              </a:rPr>
              <a:t>telecentres</a:t>
            </a:r>
            <a:r>
              <a:rPr lang="en-GB" sz="4000" dirty="0" smtClean="0">
                <a:latin typeface="Calibri" pitchFamily="34" charset="0"/>
              </a:rPr>
              <a:t>, and support </a:t>
            </a:r>
            <a:r>
              <a:rPr lang="en-GB" sz="4000" dirty="0" err="1" smtClean="0">
                <a:latin typeface="Calibri" pitchFamily="34" charset="0"/>
              </a:rPr>
              <a:t>telecentre</a:t>
            </a:r>
            <a:r>
              <a:rPr lang="en-GB" sz="4000" dirty="0" smtClean="0">
                <a:latin typeface="Calibri" pitchFamily="34" charset="0"/>
              </a:rPr>
              <a:t> leaders’ interaction via virtual space and face to face events, knowledge sharing etc.</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Methodology</a:t>
            </a:r>
            <a:endParaRPr lang="en-GB" dirty="0"/>
          </a:p>
        </p:txBody>
      </p:sp>
      <p:sp>
        <p:nvSpPr>
          <p:cNvPr id="5" name="Content Placeholder 4"/>
          <p:cNvSpPr>
            <a:spLocks noGrp="1"/>
          </p:cNvSpPr>
          <p:nvPr>
            <p:ph idx="1"/>
          </p:nvPr>
        </p:nvSpPr>
        <p:spPr/>
        <p:txBody>
          <a:bodyPr>
            <a:normAutofit/>
          </a:bodyPr>
          <a:lstStyle/>
          <a:p>
            <a:pPr algn="just"/>
            <a:r>
              <a:rPr lang="en-GB" sz="3600" dirty="0" smtClean="0">
                <a:latin typeface="Calibri" pitchFamily="34" charset="0"/>
              </a:rPr>
              <a:t>Questionnaires disseminated and interviews held in English speaking countries in 2009</a:t>
            </a:r>
            <a:r>
              <a:rPr lang="en-US" sz="3600" dirty="0" smtClean="0">
                <a:latin typeface="Calibri" pitchFamily="34" charset="0"/>
              </a:rPr>
              <a:t>. Complete responses were received from 37 centers </a:t>
            </a:r>
            <a:r>
              <a:rPr lang="en-GB" sz="3600" dirty="0" smtClean="0">
                <a:latin typeface="Calibri" pitchFamily="34" charset="0"/>
              </a:rPr>
              <a:t>in </a:t>
            </a:r>
            <a:r>
              <a:rPr lang="en-US" sz="3600" dirty="0" smtClean="0">
                <a:latin typeface="Calibri" pitchFamily="34" charset="0"/>
              </a:rPr>
              <a:t>Jamaica, Belize, Bahamas, Trinidad and Tobago, Dominica, St Lucia, and St Vincent and the Grenadines.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3279</TotalTime>
  <Words>847</Words>
  <Application>Microsoft Office PowerPoint</Application>
  <PresentationFormat>On-screen Show (4:3)</PresentationFormat>
  <Paragraphs>141</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 Telecentres in the English speaking Caribbean: Relevance , Services and Sustainability   Prepared for the workshop “Telecentres, bridges to Agricultural and Rural Development in the Caribbean, Santo Domingo, April 28-29, 2011 </vt:lpstr>
      <vt:lpstr>WHAT?</vt:lpstr>
      <vt:lpstr>Slide 3</vt:lpstr>
      <vt:lpstr>Slide 4</vt:lpstr>
      <vt:lpstr> Donor initiated programmes</vt:lpstr>
      <vt:lpstr>Government Programmes</vt:lpstr>
      <vt:lpstr>Studies of Caribbean Telecenters</vt:lpstr>
      <vt:lpstr>Survey 2009</vt:lpstr>
      <vt:lpstr>Methodology</vt:lpstr>
      <vt:lpstr>Slide 10</vt:lpstr>
      <vt:lpstr>Slide 11</vt:lpstr>
      <vt:lpstr>Slide 12</vt:lpstr>
      <vt:lpstr>Slide 13</vt:lpstr>
      <vt:lpstr>Slide 14</vt:lpstr>
      <vt:lpstr>Location</vt:lpstr>
      <vt:lpstr>Slide 16</vt:lpstr>
      <vt:lpstr>Socioeconomic level of Location</vt:lpstr>
      <vt:lpstr>Population in areas served</vt:lpstr>
      <vt:lpstr>Target groups</vt:lpstr>
      <vt:lpstr>Development Objectives</vt:lpstr>
      <vt:lpstr>Slide 21</vt:lpstr>
      <vt:lpstr>Facilities: Equipment available</vt:lpstr>
      <vt:lpstr> Facilities:   Type of  Internet connection</vt:lpstr>
      <vt:lpstr>Facilities: Number of computers available</vt:lpstr>
      <vt:lpstr>Services Offered</vt:lpstr>
      <vt:lpstr>Training in last 18 months</vt:lpstr>
      <vt:lpstr>Literacy and Numeracy Training</vt:lpstr>
      <vt:lpstr>Slide 28</vt:lpstr>
      <vt:lpstr>Cost of Services</vt:lpstr>
      <vt:lpstr>Sustainability of operations </vt:lpstr>
      <vt:lpstr>A Closer Look</vt:lpstr>
      <vt:lpstr>A Closer Look (cont’d)</vt:lpstr>
      <vt:lpstr>Update 2009-2011</vt:lpstr>
      <vt:lpstr> Conclusions</vt:lpstr>
      <vt:lpstr>Conclusions</vt:lpstr>
      <vt:lpstr>The Container project</vt:lpstr>
      <vt:lpstr>“Walk foot” -Mobile telecenter </vt:lpstr>
      <vt:lpstr>Slide 38</vt:lpstr>
      <vt:lpstr>RECOMMENDATIONS</vt:lpstr>
      <vt:lpstr>Slide 40</vt:lpstr>
    </vt:vector>
  </TitlesOfParts>
  <Company>Clayton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Telecentres in the English speaking Caribbean: Relevance and sustainability   </dc:title>
  <dc:creator>Valued Acer Customer</dc:creator>
  <cp:lastModifiedBy>Valued Acer Customer</cp:lastModifiedBy>
  <cp:revision>21</cp:revision>
  <dcterms:created xsi:type="dcterms:W3CDTF">2011-04-26T02:41:08Z</dcterms:created>
  <dcterms:modified xsi:type="dcterms:W3CDTF">2011-04-28T18:32:17Z</dcterms:modified>
</cp:coreProperties>
</file>