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handoutMasterIdLst>
    <p:handoutMasterId r:id="rId36"/>
  </p:handoutMasterIdLst>
  <p:sldIdLst>
    <p:sldId id="381" r:id="rId2"/>
    <p:sldId id="280" r:id="rId3"/>
    <p:sldId id="343" r:id="rId4"/>
    <p:sldId id="344" r:id="rId5"/>
    <p:sldId id="321" r:id="rId6"/>
    <p:sldId id="322" r:id="rId7"/>
    <p:sldId id="315" r:id="rId8"/>
    <p:sldId id="323" r:id="rId9"/>
    <p:sldId id="341" r:id="rId10"/>
    <p:sldId id="342" r:id="rId11"/>
    <p:sldId id="331" r:id="rId12"/>
    <p:sldId id="327" r:id="rId13"/>
    <p:sldId id="329" r:id="rId14"/>
    <p:sldId id="330" r:id="rId15"/>
    <p:sldId id="379" r:id="rId16"/>
    <p:sldId id="346" r:id="rId17"/>
    <p:sldId id="347" r:id="rId18"/>
    <p:sldId id="349" r:id="rId19"/>
    <p:sldId id="351" r:id="rId20"/>
    <p:sldId id="380" r:id="rId21"/>
    <p:sldId id="355" r:id="rId22"/>
    <p:sldId id="362" r:id="rId23"/>
    <p:sldId id="356" r:id="rId24"/>
    <p:sldId id="363" r:id="rId25"/>
    <p:sldId id="364" r:id="rId26"/>
    <p:sldId id="365" r:id="rId27"/>
    <p:sldId id="366" r:id="rId28"/>
    <p:sldId id="367" r:id="rId29"/>
    <p:sldId id="368" r:id="rId30"/>
    <p:sldId id="369" r:id="rId31"/>
    <p:sldId id="370" r:id="rId32"/>
    <p:sldId id="378" r:id="rId33"/>
    <p:sldId id="371" r:id="rId34"/>
  </p:sldIdLst>
  <p:sldSz cx="9144000" cy="6858000" type="screen4x3"/>
  <p:notesSz cx="9077325"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89279" autoAdjust="0"/>
  </p:normalViewPr>
  <p:slideViewPr>
    <p:cSldViewPr>
      <p:cViewPr>
        <p:scale>
          <a:sx n="60" d="100"/>
          <a:sy n="60" d="100"/>
        </p:scale>
        <p:origin x="-758" y="302"/>
      </p:cViewPr>
      <p:guideLst>
        <p:guide orient="horz" pos="2160"/>
        <p:guide pos="2880"/>
      </p:guideLst>
    </p:cSldViewPr>
  </p:slideViewPr>
  <p:outlineViewPr>
    <p:cViewPr>
      <p:scale>
        <a:sx n="33" d="100"/>
        <a:sy n="33" d="100"/>
      </p:scale>
      <p:origin x="48" y="258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33508" cy="343020"/>
          </a:xfrm>
          <a:prstGeom prst="rect">
            <a:avLst/>
          </a:prstGeom>
        </p:spPr>
        <p:txBody>
          <a:bodyPr vert="horz" lIns="91440" tIns="45720" rIns="91440" bIns="45720" rtlCol="0"/>
          <a:lstStyle>
            <a:lvl1pPr algn="l">
              <a:defRPr sz="1200"/>
            </a:lvl1pPr>
          </a:lstStyle>
          <a:p>
            <a:endParaRPr lang="es-NI" dirty="0"/>
          </a:p>
        </p:txBody>
      </p:sp>
      <p:sp>
        <p:nvSpPr>
          <p:cNvPr id="3" name="2 Marcador de fecha"/>
          <p:cNvSpPr>
            <a:spLocks noGrp="1"/>
          </p:cNvSpPr>
          <p:nvPr>
            <p:ph type="dt" sz="quarter" idx="1"/>
          </p:nvPr>
        </p:nvSpPr>
        <p:spPr>
          <a:xfrm>
            <a:off x="5141717" y="0"/>
            <a:ext cx="3933508" cy="343020"/>
          </a:xfrm>
          <a:prstGeom prst="rect">
            <a:avLst/>
          </a:prstGeom>
        </p:spPr>
        <p:txBody>
          <a:bodyPr vert="horz" lIns="91440" tIns="45720" rIns="91440" bIns="45720" rtlCol="0"/>
          <a:lstStyle>
            <a:lvl1pPr algn="r">
              <a:defRPr sz="1200"/>
            </a:lvl1pPr>
          </a:lstStyle>
          <a:p>
            <a:fld id="{F8B8966B-D988-41E0-95B1-ECF874A55D69}" type="datetimeFigureOut">
              <a:rPr lang="es-NI" smtClean="0"/>
              <a:pPr/>
              <a:t>28/04/2011</a:t>
            </a:fld>
            <a:endParaRPr lang="es-NI" dirty="0"/>
          </a:p>
        </p:txBody>
      </p:sp>
      <p:sp>
        <p:nvSpPr>
          <p:cNvPr id="4" name="3 Marcador de pie de página"/>
          <p:cNvSpPr>
            <a:spLocks noGrp="1"/>
          </p:cNvSpPr>
          <p:nvPr>
            <p:ph type="ftr" sz="quarter" idx="2"/>
          </p:nvPr>
        </p:nvSpPr>
        <p:spPr>
          <a:xfrm>
            <a:off x="0" y="6513781"/>
            <a:ext cx="3933508" cy="343020"/>
          </a:xfrm>
          <a:prstGeom prst="rect">
            <a:avLst/>
          </a:prstGeom>
        </p:spPr>
        <p:txBody>
          <a:bodyPr vert="horz" lIns="91440" tIns="45720" rIns="91440" bIns="45720" rtlCol="0" anchor="b"/>
          <a:lstStyle>
            <a:lvl1pPr algn="l">
              <a:defRPr sz="1200"/>
            </a:lvl1pPr>
          </a:lstStyle>
          <a:p>
            <a:endParaRPr lang="es-NI" dirty="0"/>
          </a:p>
        </p:txBody>
      </p:sp>
      <p:sp>
        <p:nvSpPr>
          <p:cNvPr id="5" name="4 Marcador de número de diapositiva"/>
          <p:cNvSpPr>
            <a:spLocks noGrp="1"/>
          </p:cNvSpPr>
          <p:nvPr>
            <p:ph type="sldNum" sz="quarter" idx="3"/>
          </p:nvPr>
        </p:nvSpPr>
        <p:spPr>
          <a:xfrm>
            <a:off x="5141717" y="6513781"/>
            <a:ext cx="3933508" cy="343020"/>
          </a:xfrm>
          <a:prstGeom prst="rect">
            <a:avLst/>
          </a:prstGeom>
        </p:spPr>
        <p:txBody>
          <a:bodyPr vert="horz" lIns="91440" tIns="45720" rIns="91440" bIns="45720" rtlCol="0" anchor="b"/>
          <a:lstStyle>
            <a:lvl1pPr algn="r">
              <a:defRPr sz="1200"/>
            </a:lvl1pPr>
          </a:lstStyle>
          <a:p>
            <a:fld id="{989EEAD3-0BE1-4F3A-812E-D234DFC7696D}" type="slidenum">
              <a:rPr lang="es-NI" smtClean="0"/>
              <a:pPr/>
              <a:t>‹Nº›</a:t>
            </a:fld>
            <a:endParaRPr lang="es-NI" dirty="0"/>
          </a:p>
        </p:txBody>
      </p:sp>
    </p:spTree>
    <p:extLst>
      <p:ext uri="{BB962C8B-B14F-4D97-AF65-F5344CB8AC3E}">
        <p14:creationId xmlns:p14="http://schemas.microsoft.com/office/powerpoint/2010/main" val="2302688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33508" cy="342900"/>
          </a:xfrm>
          <a:prstGeom prst="rect">
            <a:avLst/>
          </a:prstGeom>
        </p:spPr>
        <p:txBody>
          <a:bodyPr vert="horz" lIns="91440" tIns="45720" rIns="91440" bIns="45720" rtlCol="0"/>
          <a:lstStyle>
            <a:lvl1pPr algn="l">
              <a:defRPr sz="1200"/>
            </a:lvl1pPr>
          </a:lstStyle>
          <a:p>
            <a:endParaRPr lang="es-DO" dirty="0"/>
          </a:p>
        </p:txBody>
      </p:sp>
      <p:sp>
        <p:nvSpPr>
          <p:cNvPr id="3" name="2 Marcador de fecha"/>
          <p:cNvSpPr>
            <a:spLocks noGrp="1"/>
          </p:cNvSpPr>
          <p:nvPr>
            <p:ph type="dt" idx="1"/>
          </p:nvPr>
        </p:nvSpPr>
        <p:spPr>
          <a:xfrm>
            <a:off x="5141717" y="0"/>
            <a:ext cx="3933508" cy="342900"/>
          </a:xfrm>
          <a:prstGeom prst="rect">
            <a:avLst/>
          </a:prstGeom>
        </p:spPr>
        <p:txBody>
          <a:bodyPr vert="horz" lIns="91440" tIns="45720" rIns="91440" bIns="45720" rtlCol="0"/>
          <a:lstStyle>
            <a:lvl1pPr algn="r">
              <a:defRPr sz="1200"/>
            </a:lvl1pPr>
          </a:lstStyle>
          <a:p>
            <a:fld id="{F1E16A87-4436-4D71-9AA2-19323C8DB753}" type="datetimeFigureOut">
              <a:rPr lang="es-DO" smtClean="0"/>
              <a:pPr/>
              <a:t>28/04/2011</a:t>
            </a:fld>
            <a:endParaRPr lang="es-DO" dirty="0"/>
          </a:p>
        </p:txBody>
      </p:sp>
      <p:sp>
        <p:nvSpPr>
          <p:cNvPr id="4" name="3 Marcador de imagen de diapositiva"/>
          <p:cNvSpPr>
            <a:spLocks noGrp="1" noRot="1" noChangeAspect="1"/>
          </p:cNvSpPr>
          <p:nvPr>
            <p:ph type="sldImg" idx="2"/>
          </p:nvPr>
        </p:nvSpPr>
        <p:spPr>
          <a:xfrm>
            <a:off x="2824163" y="514350"/>
            <a:ext cx="3429000" cy="2571750"/>
          </a:xfrm>
          <a:prstGeom prst="rect">
            <a:avLst/>
          </a:prstGeom>
          <a:noFill/>
          <a:ln w="12700">
            <a:solidFill>
              <a:prstClr val="black"/>
            </a:solidFill>
          </a:ln>
        </p:spPr>
        <p:txBody>
          <a:bodyPr vert="horz" lIns="91440" tIns="45720" rIns="91440" bIns="45720" rtlCol="0" anchor="ctr"/>
          <a:lstStyle/>
          <a:p>
            <a:endParaRPr lang="es-DO" dirty="0"/>
          </a:p>
        </p:txBody>
      </p:sp>
      <p:sp>
        <p:nvSpPr>
          <p:cNvPr id="5" name="4 Marcador de notas"/>
          <p:cNvSpPr>
            <a:spLocks noGrp="1"/>
          </p:cNvSpPr>
          <p:nvPr>
            <p:ph type="body" sz="quarter" idx="3"/>
          </p:nvPr>
        </p:nvSpPr>
        <p:spPr>
          <a:xfrm>
            <a:off x="907733" y="3257550"/>
            <a:ext cx="7261860" cy="30861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DO"/>
          </a:p>
        </p:txBody>
      </p:sp>
      <p:sp>
        <p:nvSpPr>
          <p:cNvPr id="6" name="5 Marcador de pie de página"/>
          <p:cNvSpPr>
            <a:spLocks noGrp="1"/>
          </p:cNvSpPr>
          <p:nvPr>
            <p:ph type="ftr" sz="quarter" idx="4"/>
          </p:nvPr>
        </p:nvSpPr>
        <p:spPr>
          <a:xfrm>
            <a:off x="0" y="6513909"/>
            <a:ext cx="3933508" cy="342900"/>
          </a:xfrm>
          <a:prstGeom prst="rect">
            <a:avLst/>
          </a:prstGeom>
        </p:spPr>
        <p:txBody>
          <a:bodyPr vert="horz" lIns="91440" tIns="45720" rIns="91440" bIns="45720" rtlCol="0" anchor="b"/>
          <a:lstStyle>
            <a:lvl1pPr algn="l">
              <a:defRPr sz="1200"/>
            </a:lvl1pPr>
          </a:lstStyle>
          <a:p>
            <a:endParaRPr lang="es-DO" dirty="0"/>
          </a:p>
        </p:txBody>
      </p:sp>
      <p:sp>
        <p:nvSpPr>
          <p:cNvPr id="7" name="6 Marcador de número de diapositiva"/>
          <p:cNvSpPr>
            <a:spLocks noGrp="1"/>
          </p:cNvSpPr>
          <p:nvPr>
            <p:ph type="sldNum" sz="quarter" idx="5"/>
          </p:nvPr>
        </p:nvSpPr>
        <p:spPr>
          <a:xfrm>
            <a:off x="5141717" y="6513909"/>
            <a:ext cx="3933508" cy="342900"/>
          </a:xfrm>
          <a:prstGeom prst="rect">
            <a:avLst/>
          </a:prstGeom>
        </p:spPr>
        <p:txBody>
          <a:bodyPr vert="horz" lIns="91440" tIns="45720" rIns="91440" bIns="45720" rtlCol="0" anchor="b"/>
          <a:lstStyle>
            <a:lvl1pPr algn="r">
              <a:defRPr sz="1200"/>
            </a:lvl1pPr>
          </a:lstStyle>
          <a:p>
            <a:fld id="{6B503FB5-36DA-486B-8DBE-435145272D0D}" type="slidenum">
              <a:rPr lang="es-DO" smtClean="0"/>
              <a:pPr/>
              <a:t>‹Nº›</a:t>
            </a:fld>
            <a:endParaRPr lang="es-DO" dirty="0"/>
          </a:p>
        </p:txBody>
      </p:sp>
    </p:spTree>
    <p:extLst>
      <p:ext uri="{BB962C8B-B14F-4D97-AF65-F5344CB8AC3E}">
        <p14:creationId xmlns:p14="http://schemas.microsoft.com/office/powerpoint/2010/main" val="3877870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fld id="{F25494D3-A3CA-4736-B02E-3181530A42D3}" type="slidenum">
              <a:rPr lang="es-DO" smtClean="0"/>
              <a:pPr/>
              <a:t>2</a:t>
            </a:fld>
            <a:endParaRPr lang="es-DO"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fld id="{F25494D3-A3CA-4736-B02E-3181530A42D3}" type="slidenum">
              <a:rPr lang="es-DO" smtClean="0"/>
              <a:pPr/>
              <a:t>3</a:t>
            </a:fld>
            <a:endParaRPr lang="es-DO"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fld id="{F25494D3-A3CA-4736-B02E-3181530A42D3}" type="slidenum">
              <a:rPr lang="es-DO" smtClean="0"/>
              <a:pPr/>
              <a:t>4</a:t>
            </a:fld>
            <a:endParaRPr lang="es-DO"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DO" dirty="0"/>
          </a:p>
        </p:txBody>
      </p:sp>
      <p:sp>
        <p:nvSpPr>
          <p:cNvPr id="4" name="3 Marcador de número de diapositiva"/>
          <p:cNvSpPr>
            <a:spLocks noGrp="1"/>
          </p:cNvSpPr>
          <p:nvPr>
            <p:ph type="sldNum" sz="quarter" idx="10"/>
          </p:nvPr>
        </p:nvSpPr>
        <p:spPr/>
        <p:txBody>
          <a:bodyPr/>
          <a:lstStyle/>
          <a:p>
            <a:fld id="{6B503FB5-36DA-486B-8DBE-435145272D0D}" type="slidenum">
              <a:rPr lang="es-DO" smtClean="0"/>
              <a:pPr/>
              <a:t>6</a:t>
            </a:fld>
            <a:endParaRPr lang="es-DO"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Ahora quiero mostrarles, con un ejemplo real como la llegada del internet de banda ancha puede cambiar la vida de los jóvenes pobres de las áreas rurales. Veamos la historia de los Chicos de La Yautía.</a:t>
            </a:r>
          </a:p>
          <a:p>
            <a:endParaRPr lang="es-ES" sz="1600" kern="1200" dirty="0" smtClean="0">
              <a:solidFill>
                <a:schemeClr val="tx1"/>
              </a:solidFill>
              <a:latin typeface="+mn-lt"/>
              <a:ea typeface="+mn-ea"/>
              <a:cs typeface="+mn-cs"/>
            </a:endParaRPr>
          </a:p>
          <a:p>
            <a:r>
              <a:rPr lang="es-ES" sz="2000" b="1" kern="1200" dirty="0" smtClean="0">
                <a:solidFill>
                  <a:schemeClr val="tx1"/>
                </a:solidFill>
                <a:latin typeface="+mn-lt"/>
                <a:ea typeface="+mn-ea"/>
                <a:cs typeface="+mn-cs"/>
              </a:rPr>
              <a:t>VIDEO</a:t>
            </a:r>
          </a:p>
          <a:p>
            <a:endParaRPr lang="es-ES" sz="1200" kern="1200" dirty="0" smtClean="0">
              <a:solidFill>
                <a:schemeClr val="tx1"/>
              </a:solidFill>
              <a:latin typeface="+mn-lt"/>
              <a:ea typeface="+mn-ea"/>
              <a:cs typeface="+mn-cs"/>
            </a:endParaRPr>
          </a:p>
          <a:p>
            <a:endParaRPr lang="es-DO" sz="1200" b="1"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F25494D3-A3CA-4736-B02E-3181530A42D3}" type="slidenum">
              <a:rPr lang="es-DO" smtClean="0"/>
              <a:pPr/>
              <a:t>32</a:t>
            </a:fld>
            <a:endParaRPr lang="es-DO"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DO"/>
          </a:p>
        </p:txBody>
      </p:sp>
      <p:sp>
        <p:nvSpPr>
          <p:cNvPr id="4" name="3 Marcador de número de diapositiva"/>
          <p:cNvSpPr>
            <a:spLocks noGrp="1"/>
          </p:cNvSpPr>
          <p:nvPr>
            <p:ph type="sldNum" sz="quarter" idx="10"/>
          </p:nvPr>
        </p:nvSpPr>
        <p:spPr/>
        <p:txBody>
          <a:bodyPr/>
          <a:lstStyle/>
          <a:p>
            <a:fld id="{6B503FB5-36DA-486B-8DBE-435145272D0D}" type="slidenum">
              <a:rPr lang="es-DO" smtClean="0"/>
              <a:pPr/>
              <a:t>33</a:t>
            </a:fld>
            <a:endParaRPr lang="es-DO" dirty="0"/>
          </a:p>
        </p:txBody>
      </p:sp>
    </p:spTree>
    <p:extLst>
      <p:ext uri="{BB962C8B-B14F-4D97-AF65-F5344CB8AC3E}">
        <p14:creationId xmlns:p14="http://schemas.microsoft.com/office/powerpoint/2010/main" val="4064964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r>
              <a:rPr lang="en-US" dirty="0" smtClean="0"/>
              <a:t>04/11/2010</a:t>
            </a:r>
            <a:endParaRPr lang="es-DO" dirty="0"/>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r>
              <a:rPr lang="es-DO" dirty="0" smtClean="0"/>
              <a:t>FDT-P-XXXXX</a:t>
            </a:r>
            <a:endParaRPr lang="es-DO" dirty="0"/>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3A5841B5-DCB3-43C5-8682-315B39B99167}" type="slidenum">
              <a:rPr lang="es-DO" smtClean="0"/>
              <a:pPr/>
              <a:t>‹Nº›</a:t>
            </a:fld>
            <a:endParaRPr lang="es-D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r>
              <a:rPr lang="en-US" dirty="0" smtClean="0"/>
              <a:t>04/11/2010</a:t>
            </a:r>
            <a:endParaRPr lang="es-DO" dirty="0"/>
          </a:p>
        </p:txBody>
      </p:sp>
      <p:sp>
        <p:nvSpPr>
          <p:cNvPr id="5" name="4 Marcador de pie de página"/>
          <p:cNvSpPr>
            <a:spLocks noGrp="1"/>
          </p:cNvSpPr>
          <p:nvPr>
            <p:ph type="ftr" sz="quarter" idx="11"/>
          </p:nvPr>
        </p:nvSpPr>
        <p:spPr/>
        <p:txBody>
          <a:bodyPr/>
          <a:lstStyle>
            <a:extLst/>
          </a:lstStyle>
          <a:p>
            <a:r>
              <a:rPr lang="es-DO" dirty="0" smtClean="0"/>
              <a:t>FDT-P-XXXXX</a:t>
            </a:r>
            <a:endParaRPr lang="es-DO" dirty="0"/>
          </a:p>
        </p:txBody>
      </p:sp>
      <p:sp>
        <p:nvSpPr>
          <p:cNvPr id="6" name="5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r>
              <a:rPr lang="en-US" dirty="0" smtClean="0"/>
              <a:t>04/11/2010</a:t>
            </a:r>
            <a:endParaRPr lang="es-DO" dirty="0"/>
          </a:p>
        </p:txBody>
      </p:sp>
      <p:sp>
        <p:nvSpPr>
          <p:cNvPr id="5" name="4 Marcador de pie de página"/>
          <p:cNvSpPr>
            <a:spLocks noGrp="1"/>
          </p:cNvSpPr>
          <p:nvPr>
            <p:ph type="ftr" sz="quarter" idx="11"/>
          </p:nvPr>
        </p:nvSpPr>
        <p:spPr/>
        <p:txBody>
          <a:bodyPr/>
          <a:lstStyle>
            <a:extLst/>
          </a:lstStyle>
          <a:p>
            <a:r>
              <a:rPr lang="es-DO" dirty="0" smtClean="0"/>
              <a:t>FDT-P-XXXXX</a:t>
            </a:r>
            <a:endParaRPr lang="es-DO" dirty="0"/>
          </a:p>
        </p:txBody>
      </p:sp>
      <p:sp>
        <p:nvSpPr>
          <p:cNvPr id="6" name="5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r>
              <a:rPr lang="en-US" dirty="0" smtClean="0"/>
              <a:t>04/11/2010</a:t>
            </a:r>
            <a:endParaRPr lang="es-DO" dirty="0"/>
          </a:p>
        </p:txBody>
      </p:sp>
      <p:sp>
        <p:nvSpPr>
          <p:cNvPr id="5" name="4 Marcador de pie de página"/>
          <p:cNvSpPr>
            <a:spLocks noGrp="1"/>
          </p:cNvSpPr>
          <p:nvPr>
            <p:ph type="ftr" sz="quarter" idx="11"/>
          </p:nvPr>
        </p:nvSpPr>
        <p:spPr/>
        <p:txBody>
          <a:bodyPr/>
          <a:lstStyle>
            <a:extLst/>
          </a:lstStyle>
          <a:p>
            <a:r>
              <a:rPr lang="es-DO" dirty="0" smtClean="0"/>
              <a:t>FDT-P-XXXXX</a:t>
            </a:r>
            <a:endParaRPr lang="es-DO" dirty="0"/>
          </a:p>
        </p:txBody>
      </p:sp>
      <p:sp>
        <p:nvSpPr>
          <p:cNvPr id="6" name="5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r>
              <a:rPr lang="en-US" dirty="0" smtClean="0"/>
              <a:t>04/11/2010</a:t>
            </a:r>
            <a:endParaRPr lang="es-DO" dirty="0"/>
          </a:p>
        </p:txBody>
      </p:sp>
      <p:sp>
        <p:nvSpPr>
          <p:cNvPr id="5" name="4 Marcador de pie de página"/>
          <p:cNvSpPr>
            <a:spLocks noGrp="1"/>
          </p:cNvSpPr>
          <p:nvPr>
            <p:ph type="ftr" sz="quarter" idx="11"/>
          </p:nvPr>
        </p:nvSpPr>
        <p:spPr/>
        <p:txBody>
          <a:bodyPr/>
          <a:lstStyle>
            <a:extLst/>
          </a:lstStyle>
          <a:p>
            <a:r>
              <a:rPr lang="es-DO" dirty="0" smtClean="0"/>
              <a:t>FDT-P-XXXXX</a:t>
            </a:r>
            <a:endParaRPr lang="es-DO" dirty="0"/>
          </a:p>
        </p:txBody>
      </p:sp>
      <p:sp>
        <p:nvSpPr>
          <p:cNvPr id="6" name="5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r>
              <a:rPr lang="en-US" dirty="0" smtClean="0"/>
              <a:t>04/11/2010</a:t>
            </a:r>
            <a:endParaRPr lang="es-DO" dirty="0"/>
          </a:p>
        </p:txBody>
      </p:sp>
      <p:sp>
        <p:nvSpPr>
          <p:cNvPr id="6" name="5 Marcador de pie de página"/>
          <p:cNvSpPr>
            <a:spLocks noGrp="1"/>
          </p:cNvSpPr>
          <p:nvPr>
            <p:ph type="ftr" sz="quarter" idx="11"/>
          </p:nvPr>
        </p:nvSpPr>
        <p:spPr/>
        <p:txBody>
          <a:bodyPr/>
          <a:lstStyle>
            <a:extLst/>
          </a:lstStyle>
          <a:p>
            <a:r>
              <a:rPr lang="es-DO" dirty="0" smtClean="0"/>
              <a:t>FDT-P-XXXXX</a:t>
            </a:r>
            <a:endParaRPr lang="es-DO" dirty="0"/>
          </a:p>
        </p:txBody>
      </p:sp>
      <p:sp>
        <p:nvSpPr>
          <p:cNvPr id="7" name="6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r>
              <a:rPr lang="en-US" dirty="0" smtClean="0"/>
              <a:t>04/11/2010</a:t>
            </a:r>
            <a:endParaRPr lang="es-DO" dirty="0"/>
          </a:p>
        </p:txBody>
      </p:sp>
      <p:sp>
        <p:nvSpPr>
          <p:cNvPr id="8" name="7 Marcador de pie de página"/>
          <p:cNvSpPr>
            <a:spLocks noGrp="1"/>
          </p:cNvSpPr>
          <p:nvPr>
            <p:ph type="ftr" sz="quarter" idx="11"/>
          </p:nvPr>
        </p:nvSpPr>
        <p:spPr/>
        <p:txBody>
          <a:bodyPr/>
          <a:lstStyle>
            <a:extLst/>
          </a:lstStyle>
          <a:p>
            <a:r>
              <a:rPr lang="es-DO" dirty="0" smtClean="0"/>
              <a:t>FDT-P-XXXXX</a:t>
            </a:r>
            <a:endParaRPr lang="es-DO" dirty="0"/>
          </a:p>
        </p:txBody>
      </p:sp>
      <p:sp>
        <p:nvSpPr>
          <p:cNvPr id="9" name="8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r>
              <a:rPr lang="en-US" dirty="0" smtClean="0"/>
              <a:t>04/11/2010</a:t>
            </a:r>
            <a:endParaRPr lang="es-DO" dirty="0"/>
          </a:p>
        </p:txBody>
      </p:sp>
      <p:sp>
        <p:nvSpPr>
          <p:cNvPr id="4" name="3 Marcador de pie de página"/>
          <p:cNvSpPr>
            <a:spLocks noGrp="1"/>
          </p:cNvSpPr>
          <p:nvPr>
            <p:ph type="ftr" sz="quarter" idx="11"/>
          </p:nvPr>
        </p:nvSpPr>
        <p:spPr/>
        <p:txBody>
          <a:bodyPr/>
          <a:lstStyle>
            <a:extLst/>
          </a:lstStyle>
          <a:p>
            <a:r>
              <a:rPr lang="es-DO" dirty="0" smtClean="0"/>
              <a:t>FDT-P-XXXXX</a:t>
            </a:r>
            <a:endParaRPr lang="es-DO" dirty="0"/>
          </a:p>
        </p:txBody>
      </p:sp>
      <p:sp>
        <p:nvSpPr>
          <p:cNvPr id="5" name="4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r>
              <a:rPr lang="en-US" dirty="0" smtClean="0"/>
              <a:t>04/11/2010</a:t>
            </a:r>
            <a:endParaRPr lang="es-DO" dirty="0"/>
          </a:p>
        </p:txBody>
      </p:sp>
      <p:sp>
        <p:nvSpPr>
          <p:cNvPr id="3" name="2 Marcador de pie de página"/>
          <p:cNvSpPr>
            <a:spLocks noGrp="1"/>
          </p:cNvSpPr>
          <p:nvPr>
            <p:ph type="ftr" sz="quarter" idx="11"/>
          </p:nvPr>
        </p:nvSpPr>
        <p:spPr/>
        <p:txBody>
          <a:bodyPr/>
          <a:lstStyle>
            <a:extLst/>
          </a:lstStyle>
          <a:p>
            <a:r>
              <a:rPr lang="es-DO" dirty="0" smtClean="0"/>
              <a:t>FDT-P-XXXXX</a:t>
            </a:r>
            <a:endParaRPr lang="es-DO" dirty="0"/>
          </a:p>
        </p:txBody>
      </p:sp>
      <p:sp>
        <p:nvSpPr>
          <p:cNvPr id="4" name="3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r>
              <a:rPr lang="en-US" dirty="0" smtClean="0"/>
              <a:t>04/11/2010</a:t>
            </a:r>
            <a:endParaRPr lang="es-DO" dirty="0"/>
          </a:p>
        </p:txBody>
      </p:sp>
      <p:sp>
        <p:nvSpPr>
          <p:cNvPr id="6" name="5 Marcador de pie de página"/>
          <p:cNvSpPr>
            <a:spLocks noGrp="1"/>
          </p:cNvSpPr>
          <p:nvPr>
            <p:ph type="ftr" sz="quarter" idx="11"/>
          </p:nvPr>
        </p:nvSpPr>
        <p:spPr/>
        <p:txBody>
          <a:bodyPr/>
          <a:lstStyle>
            <a:extLst/>
          </a:lstStyle>
          <a:p>
            <a:r>
              <a:rPr lang="es-DO" dirty="0" smtClean="0"/>
              <a:t>FDT-P-XXXXX</a:t>
            </a:r>
            <a:endParaRPr lang="es-DO" dirty="0"/>
          </a:p>
        </p:txBody>
      </p:sp>
      <p:sp>
        <p:nvSpPr>
          <p:cNvPr id="7" name="6 Marcador de número de diapositiva"/>
          <p:cNvSpPr>
            <a:spLocks noGrp="1"/>
          </p:cNvSpPr>
          <p:nvPr>
            <p:ph type="sldNum" sz="quarter" idx="12"/>
          </p:nvPr>
        </p:nvSpPr>
        <p:spPr/>
        <p:txBody>
          <a:bodyPr/>
          <a:lstStyle>
            <a:extLst/>
          </a:lstStyle>
          <a:p>
            <a:fld id="{3A5841B5-DCB3-43C5-8682-315B39B99167}" type="slidenum">
              <a:rPr lang="es-DO" smtClean="0"/>
              <a:pPr/>
              <a:t>‹Nº›</a:t>
            </a:fld>
            <a:endParaRPr lang="es-DO"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dirty="0"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r>
              <a:rPr lang="en-US" dirty="0" smtClean="0"/>
              <a:t>04/11/2010</a:t>
            </a:r>
            <a:endParaRPr lang="es-DO" dirty="0"/>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s-DO" dirty="0" smtClean="0"/>
              <a:t>FDT-P-XXXXX</a:t>
            </a:r>
            <a:endParaRPr lang="es-DO" dirty="0"/>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3A5841B5-DCB3-43C5-8682-315B39B99167}" type="slidenum">
              <a:rPr lang="es-DO" smtClean="0"/>
              <a:pPr/>
              <a:t>‹Nº›</a:t>
            </a:fld>
            <a:endParaRPr lang="es-DO" dirty="0"/>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8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11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en-US" dirty="0" smtClean="0"/>
              <a:t>04/11/2010</a:t>
            </a:r>
            <a:endParaRPr lang="es-DO" dirty="0"/>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s-DO" dirty="0" smtClean="0"/>
              <a:t>FDT-P-XXXXX</a:t>
            </a:r>
            <a:endParaRPr lang="es-DO" dirty="0"/>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A5841B5-DCB3-43C5-8682-315B39B99167}" type="slidenum">
              <a:rPr lang="es-DO" smtClean="0"/>
              <a:pPr/>
              <a:t>‹Nº›</a:t>
            </a:fld>
            <a:endParaRPr lang="es-DO"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aner ct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46434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10 Título"/>
          <p:cNvSpPr>
            <a:spLocks noGrp="1"/>
          </p:cNvSpPr>
          <p:nvPr>
            <p:ph type="title"/>
          </p:nvPr>
        </p:nvSpPr>
        <p:spPr>
          <a:xfrm>
            <a:off x="125620" y="4865122"/>
            <a:ext cx="8304032" cy="707018"/>
          </a:xfrm>
        </p:spPr>
        <p:txBody>
          <a:bodyPr>
            <a:noAutofit/>
          </a:bodyPr>
          <a:lstStyle/>
          <a:p>
            <a:r>
              <a:rPr lang="en-US" sz="2400" b="1" dirty="0" smtClean="0">
                <a:effectLst/>
                <a:latin typeface="Trebuchet MS" pitchFamily="34" charset="0"/>
              </a:rPr>
              <a:t>E</a:t>
            </a:r>
            <a:r>
              <a:rPr lang="es-DO" sz="2400" b="1" dirty="0" smtClean="0">
                <a:effectLst/>
                <a:latin typeface="Trebuchet MS" pitchFamily="34" charset="0"/>
              </a:rPr>
              <a:t>l acceso a las TICs en República Dominicana: Situación, Políticas Públicas, Problemas y Perspectivas</a:t>
            </a:r>
            <a:endParaRPr lang="es-DO" sz="2400" b="1" dirty="0">
              <a:latin typeface="Trebuchet MS" pitchFamily="34" charset="0"/>
            </a:endParaRPr>
          </a:p>
        </p:txBody>
      </p:sp>
      <p:sp>
        <p:nvSpPr>
          <p:cNvPr id="13" name="12 Marcador de texto"/>
          <p:cNvSpPr>
            <a:spLocks noGrp="1"/>
          </p:cNvSpPr>
          <p:nvPr>
            <p:ph type="body" sz="half" idx="2"/>
          </p:nvPr>
        </p:nvSpPr>
        <p:spPr>
          <a:xfrm>
            <a:off x="1624042" y="5643578"/>
            <a:ext cx="7162800" cy="648232"/>
          </a:xfrm>
        </p:spPr>
        <p:txBody>
          <a:bodyPr>
            <a:noAutofit/>
          </a:bodyPr>
          <a:lstStyle/>
          <a:p>
            <a:r>
              <a:rPr lang="es-DO" sz="2400" b="1" dirty="0" smtClean="0">
                <a:latin typeface="Trebuchet MS" pitchFamily="34" charset="0"/>
              </a:rPr>
              <a:t>Edwin San Román </a:t>
            </a:r>
            <a:r>
              <a:rPr lang="es-DO" sz="1800" b="1" dirty="0" smtClean="0">
                <a:latin typeface="Trebuchet MS" pitchFamily="34" charset="0"/>
              </a:rPr>
              <a:t>- </a:t>
            </a:r>
            <a:r>
              <a:rPr lang="es-DO" sz="1800" dirty="0" smtClean="0">
                <a:latin typeface="Trebuchet MS" pitchFamily="34" charset="0"/>
              </a:rPr>
              <a:t>Consultor de Proyectos </a:t>
            </a:r>
          </a:p>
          <a:p>
            <a:r>
              <a:rPr lang="es-DO" sz="1800" dirty="0" smtClean="0">
                <a:latin typeface="Trebuchet MS" pitchFamily="34" charset="0"/>
              </a:rPr>
              <a:t>Instituto Dominicano de las Telecomunicaciones (INDOTEL)</a:t>
            </a:r>
          </a:p>
          <a:p>
            <a:endParaRPr lang="es-DO" sz="1800" dirty="0" smtClean="0">
              <a:latin typeface="Trebuchet MS" pitchFamily="34" charset="0"/>
            </a:endParaRPr>
          </a:p>
          <a:p>
            <a:endParaRPr lang="es-DO" sz="1800" dirty="0">
              <a:latin typeface="Trebuchet MS" pitchFamily="34" charset="0"/>
            </a:endParaRPr>
          </a:p>
        </p:txBody>
      </p:sp>
    </p:spTree>
    <p:extLst>
      <p:ext uri="{BB962C8B-B14F-4D97-AF65-F5344CB8AC3E}">
        <p14:creationId xmlns:p14="http://schemas.microsoft.com/office/powerpoint/2010/main" val="37180399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42908" y="1214422"/>
            <a:ext cx="4000528" cy="5214974"/>
          </a:xfrm>
        </p:spPr>
        <p:txBody>
          <a:bodyPr>
            <a:noAutofit/>
          </a:bodyPr>
          <a:lstStyle/>
          <a:p>
            <a:pPr algn="ctr">
              <a:buNone/>
            </a:pPr>
            <a:r>
              <a:rPr lang="es-DO" sz="2000" dirty="0" smtClean="0">
                <a:latin typeface="Trebuchet MS" pitchFamily="34" charset="0"/>
                <a:cs typeface="Arial" pitchFamily="34" charset="0"/>
              </a:rPr>
              <a:t>	</a:t>
            </a:r>
            <a:r>
              <a:rPr lang="es-DO" sz="2800" b="1" dirty="0" smtClean="0">
                <a:latin typeface="Trebuchet MS" pitchFamily="34" charset="0"/>
              </a:rPr>
              <a:t>Gracias a las políticas aplicadas a diciembre de 2010 tenemos:</a:t>
            </a:r>
          </a:p>
          <a:p>
            <a:pPr algn="ctr">
              <a:buNone/>
            </a:pPr>
            <a:endParaRPr lang="es-DO" sz="1100" b="1" dirty="0" smtClean="0">
              <a:latin typeface="Trebuchet MS" pitchFamily="34" charset="0"/>
            </a:endParaRPr>
          </a:p>
          <a:p>
            <a:pPr lvl="1" algn="ctr">
              <a:buFont typeface="Wingdings" pitchFamily="2" charset="2"/>
              <a:buChar char="Ø"/>
            </a:pPr>
            <a:r>
              <a:rPr lang="es-ES" sz="2400" dirty="0" smtClean="0">
                <a:latin typeface="Trebuchet MS" pitchFamily="34" charset="0"/>
                <a:cs typeface="Arial" pitchFamily="34" charset="0"/>
              </a:rPr>
              <a:t>622,931 cuentas de internet.</a:t>
            </a:r>
          </a:p>
          <a:p>
            <a:pPr lvl="1" algn="ctr">
              <a:buNone/>
            </a:pPr>
            <a:endParaRPr lang="es-ES" sz="2400" dirty="0" smtClean="0">
              <a:latin typeface="Trebuchet MS" pitchFamily="34" charset="0"/>
              <a:cs typeface="Arial" pitchFamily="34" charset="0"/>
            </a:endParaRPr>
          </a:p>
          <a:p>
            <a:pPr lvl="1" algn="ctr">
              <a:buFont typeface="Wingdings" pitchFamily="2" charset="2"/>
              <a:buChar char="Ø"/>
            </a:pPr>
            <a:r>
              <a:rPr lang="es-ES" sz="2400" dirty="0" smtClean="0">
                <a:latin typeface="Trebuchet MS" pitchFamily="34" charset="0"/>
                <a:cs typeface="Arial" pitchFamily="34" charset="0"/>
              </a:rPr>
              <a:t>Una penetración del uso de internet del 39.5%</a:t>
            </a:r>
          </a:p>
          <a:p>
            <a:pPr lvl="1" algn="ctr">
              <a:buFont typeface="Wingdings" pitchFamily="2" charset="2"/>
              <a:buChar char="§"/>
            </a:pPr>
            <a:endParaRPr lang="en-US" sz="2400" dirty="0" smtClean="0">
              <a:latin typeface="Trebuchet MS" pitchFamily="34" charset="0"/>
              <a:cs typeface="Arial" pitchFamily="34" charset="0"/>
            </a:endParaRPr>
          </a:p>
          <a:p>
            <a:pPr lvl="2" algn="ctr">
              <a:buFont typeface="Wingdings" pitchFamily="2" charset="2"/>
              <a:buChar char="§"/>
            </a:pPr>
            <a:endParaRPr lang="es-DO" sz="1600" dirty="0" smtClean="0">
              <a:latin typeface="Trebuchet MS" pitchFamily="34" charset="0"/>
            </a:endParaRPr>
          </a:p>
          <a:p>
            <a:pPr lvl="2" algn="ctr">
              <a:buNone/>
            </a:pPr>
            <a:endParaRPr lang="es-DO" sz="1600" dirty="0" smtClean="0">
              <a:latin typeface="Trebuchet MS" pitchFamily="34" charset="0"/>
            </a:endParaRPr>
          </a:p>
        </p:txBody>
      </p:sp>
      <p:sp>
        <p:nvSpPr>
          <p:cNvPr id="11" name="1 Título"/>
          <p:cNvSpPr txBox="1">
            <a:spLocks/>
          </p:cNvSpPr>
          <p:nvPr/>
        </p:nvSpPr>
        <p:spPr>
          <a:xfrm>
            <a:off x="428596" y="142852"/>
            <a:ext cx="8472518" cy="70788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Resultados Obtenidos </a:t>
            </a:r>
            <a:endParaRPr kumimoji="0" lang="es-DO" sz="40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itchFamily="34" charset="0"/>
              <a:ea typeface="+mn-ea"/>
              <a:cs typeface="Arial" pitchFamily="34" charset="0"/>
            </a:endParaRPr>
          </a:p>
        </p:txBody>
      </p:sp>
      <p:pic>
        <p:nvPicPr>
          <p:cNvPr id="4" name="Picture 3"/>
          <p:cNvPicPr>
            <a:picLocks noChangeAspect="1" noChangeArrowheads="1"/>
          </p:cNvPicPr>
          <p:nvPr/>
        </p:nvPicPr>
        <p:blipFill>
          <a:blip r:embed="rId2"/>
          <a:srcRect/>
          <a:stretch>
            <a:fillRect/>
          </a:stretch>
        </p:blipFill>
        <p:spPr bwMode="auto">
          <a:xfrm>
            <a:off x="3786182" y="1071546"/>
            <a:ext cx="5054600" cy="2779713"/>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a:off x="3714744" y="3929066"/>
            <a:ext cx="5072098" cy="27797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071546"/>
            <a:ext cx="8229600" cy="4935745"/>
          </a:xfrm>
        </p:spPr>
        <p:txBody>
          <a:bodyPr>
            <a:noAutofit/>
          </a:bodyPr>
          <a:lstStyle/>
          <a:p>
            <a:pPr algn="just">
              <a:buSzPct val="100000"/>
              <a:buFont typeface="Wingdings" pitchFamily="2" charset="2"/>
              <a:buChar char="Ø"/>
            </a:pPr>
            <a:r>
              <a:rPr lang="es-ES" sz="2400" dirty="0" smtClean="0">
                <a:latin typeface="Trebuchet MS" pitchFamily="34" charset="0"/>
                <a:cs typeface="Arial" pitchFamily="34" charset="0"/>
              </a:rPr>
              <a:t>Para demostrar que existe demanda en las áreas rurales, el INDOTEL ha demostrado mediante proyectos pilotos, que el sector rural no servido está ávido de servicios, que lo quiere tener y está  dispuesto a pagarlo.</a:t>
            </a:r>
          </a:p>
          <a:p>
            <a:pPr algn="just">
              <a:buSzPct val="100000"/>
              <a:buFont typeface="Wingdings" pitchFamily="2" charset="2"/>
              <a:buChar char="Ø"/>
            </a:pPr>
            <a:endParaRPr lang="en-US" sz="500" dirty="0" smtClean="0">
              <a:latin typeface="Trebuchet MS" pitchFamily="34" charset="0"/>
              <a:cs typeface="Arial" pitchFamily="34" charset="0"/>
            </a:endParaRPr>
          </a:p>
          <a:p>
            <a:pPr algn="just">
              <a:buSzPct val="100000"/>
              <a:buFont typeface="Wingdings" pitchFamily="2" charset="2"/>
              <a:buChar char="Ø"/>
            </a:pPr>
            <a:r>
              <a:rPr lang="es-DO" sz="2400" dirty="0" smtClean="0">
                <a:latin typeface="Trebuchet MS" pitchFamily="34" charset="0"/>
                <a:cs typeface="Arial" pitchFamily="34" charset="0"/>
              </a:rPr>
              <a:t>Estos pilotos han sido ejecutados en Los Botados (Monte Plata), Hato Damas (San Cristóbal), Salinas (</a:t>
            </a:r>
            <a:r>
              <a:rPr lang="es-DO" sz="2400" dirty="0" err="1" smtClean="0">
                <a:latin typeface="Trebuchet MS" pitchFamily="34" charset="0"/>
                <a:cs typeface="Arial" pitchFamily="34" charset="0"/>
              </a:rPr>
              <a:t>Baní</a:t>
            </a:r>
            <a:r>
              <a:rPr lang="es-DO" sz="2400" dirty="0" smtClean="0">
                <a:latin typeface="Trebuchet MS" pitchFamily="34" charset="0"/>
                <a:cs typeface="Arial" pitchFamily="34" charset="0"/>
              </a:rPr>
              <a:t>), Arroyo Dulce (Barahona).</a:t>
            </a:r>
          </a:p>
          <a:p>
            <a:pPr algn="just">
              <a:buSzPct val="100000"/>
              <a:buFont typeface="Wingdings" pitchFamily="2" charset="2"/>
              <a:buChar char="Ø"/>
            </a:pPr>
            <a:endParaRPr lang="es-DO" sz="500" dirty="0" smtClean="0">
              <a:latin typeface="Trebuchet MS" pitchFamily="34" charset="0"/>
              <a:cs typeface="Arial" pitchFamily="34" charset="0"/>
            </a:endParaRPr>
          </a:p>
          <a:p>
            <a:pPr algn="just">
              <a:buSzPct val="100000"/>
              <a:buFont typeface="Wingdings" pitchFamily="2" charset="2"/>
              <a:buChar char="Ø"/>
            </a:pPr>
            <a:r>
              <a:rPr lang="es-DO" sz="2400" dirty="0" smtClean="0">
                <a:latin typeface="Trebuchet MS" pitchFamily="34" charset="0"/>
                <a:cs typeface="Arial" pitchFamily="34" charset="0"/>
              </a:rPr>
              <a:t>Para su ejecución ha sido imprescindible contar con el apoyo incondicional de las autoridades locales, así como de los mismos pobladores, especialmente los jóvenes.</a:t>
            </a:r>
            <a:endParaRPr lang="es-DO" sz="2400" dirty="0">
              <a:latin typeface="Trebuchet MS" pitchFamily="34" charset="0"/>
              <a:cs typeface="Arial" pitchFamily="34" charset="0"/>
            </a:endParaRPr>
          </a:p>
        </p:txBody>
      </p:sp>
      <p:sp>
        <p:nvSpPr>
          <p:cNvPr id="5" name="1 Título"/>
          <p:cNvSpPr txBox="1">
            <a:spLocks/>
          </p:cNvSpPr>
          <p:nvPr/>
        </p:nvSpPr>
        <p:spPr>
          <a:xfrm>
            <a:off x="428596" y="142852"/>
            <a:ext cx="8472518" cy="70788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Proyectos Pilotos </a:t>
            </a:r>
            <a:endParaRPr kumimoji="0" lang="es-DO" sz="40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43056"/>
            <a:ext cx="8763000" cy="5100654"/>
          </a:xfrm>
        </p:spPr>
        <p:txBody>
          <a:bodyPr>
            <a:noAutofit/>
          </a:bodyPr>
          <a:lstStyle/>
          <a:p>
            <a:pPr algn="just">
              <a:buFont typeface="Wingdings" pitchFamily="2" charset="2"/>
              <a:buChar char="Ø"/>
            </a:pPr>
            <a:r>
              <a:rPr lang="es-ES" sz="2100" b="1" dirty="0" smtClean="0">
                <a:latin typeface="Trebuchet MS" pitchFamily="34" charset="0"/>
                <a:cs typeface="Arial" pitchFamily="34" charset="0"/>
              </a:rPr>
              <a:t>Objetivo: </a:t>
            </a:r>
            <a:r>
              <a:rPr lang="es-DO" sz="2100" dirty="0">
                <a:latin typeface="Trebuchet MS" pitchFamily="34" charset="0"/>
                <a:cs typeface="Arial" pitchFamily="34" charset="0"/>
              </a:rPr>
              <a:t>El proyecto consiste en la instalación de la infraestructura necesaria para satisfacer las necesidades de acceso a Internet de Banda Ancha y todos los servicios que pueda brindarse sobre estos, tales como los servicios de telefonía básica residencial en las comunidades carentes de dichos </a:t>
            </a:r>
            <a:r>
              <a:rPr lang="es-DO" sz="2100" dirty="0" smtClean="0">
                <a:latin typeface="Trebuchet MS" pitchFamily="34" charset="0"/>
                <a:cs typeface="Arial" pitchFamily="34" charset="0"/>
              </a:rPr>
              <a:t>servicios.</a:t>
            </a:r>
            <a:endParaRPr lang="es-ES" sz="2100" b="1" dirty="0" smtClean="0">
              <a:latin typeface="Trebuchet MS" pitchFamily="34" charset="0"/>
              <a:cs typeface="Arial" pitchFamily="34" charset="0"/>
            </a:endParaRPr>
          </a:p>
          <a:p>
            <a:pPr algn="just">
              <a:buNone/>
            </a:pPr>
            <a:endParaRPr lang="es-ES" sz="1000" b="1" dirty="0" smtClean="0">
              <a:latin typeface="Trebuchet MS" pitchFamily="34" charset="0"/>
              <a:cs typeface="Arial" pitchFamily="34" charset="0"/>
            </a:endParaRPr>
          </a:p>
          <a:p>
            <a:pPr algn="just">
              <a:buFont typeface="Wingdings" pitchFamily="2" charset="2"/>
              <a:buChar char="Ø"/>
            </a:pPr>
            <a:r>
              <a:rPr lang="es-ES" sz="2100" b="1" dirty="0" smtClean="0">
                <a:latin typeface="Trebuchet MS" pitchFamily="34" charset="0"/>
                <a:cs typeface="Arial" pitchFamily="34" charset="0"/>
              </a:rPr>
              <a:t>Monto subsidio: </a:t>
            </a:r>
            <a:r>
              <a:rPr lang="es-DO" sz="2100" dirty="0" smtClean="0">
                <a:latin typeface="Trebuchet MS" pitchFamily="34" charset="0"/>
                <a:cs typeface="Arial" pitchFamily="34" charset="0"/>
              </a:rPr>
              <a:t>El </a:t>
            </a:r>
            <a:r>
              <a:rPr lang="es-DO" sz="2100" dirty="0">
                <a:latin typeface="Trebuchet MS" pitchFamily="34" charset="0"/>
                <a:cs typeface="Arial" pitchFamily="34" charset="0"/>
              </a:rPr>
              <a:t>Monto del subsidio ofrecido fue de US$4,649,737.87 (CUATRO MILLONES SEISIENTOS CUARENTA Y NUEVE MIL SETESIENTOS TREINTA Y SIETE DOLARES AMERICANOS CON 87/100).</a:t>
            </a:r>
          </a:p>
          <a:p>
            <a:pPr algn="just">
              <a:buNone/>
            </a:pPr>
            <a:endParaRPr lang="es-ES" sz="1000" b="1" dirty="0" smtClean="0">
              <a:latin typeface="Trebuchet MS" pitchFamily="34" charset="0"/>
              <a:cs typeface="Arial" pitchFamily="34" charset="0"/>
            </a:endParaRPr>
          </a:p>
          <a:p>
            <a:pPr algn="just">
              <a:buFont typeface="Wingdings" pitchFamily="2" charset="2"/>
              <a:buChar char="Ø"/>
            </a:pPr>
            <a:r>
              <a:rPr lang="es-ES" sz="2100" b="1" dirty="0" smtClean="0">
                <a:latin typeface="Trebuchet MS" pitchFamily="34" charset="0"/>
                <a:cs typeface="Arial" pitchFamily="34" charset="0"/>
              </a:rPr>
              <a:t>Adjudicación: </a:t>
            </a:r>
            <a:r>
              <a:rPr lang="es-DO" sz="2100" dirty="0" smtClean="0">
                <a:latin typeface="Trebuchet MS" pitchFamily="34" charset="0"/>
                <a:cs typeface="Arial" pitchFamily="34" charset="0"/>
              </a:rPr>
              <a:t>La </a:t>
            </a:r>
            <a:r>
              <a:rPr lang="es-DO" sz="2100" dirty="0">
                <a:latin typeface="Trebuchet MS" pitchFamily="34" charset="0"/>
                <a:cs typeface="Arial" pitchFamily="34" charset="0"/>
              </a:rPr>
              <a:t>Compañía Dominicana de Teléfonos, C. por A. (Codetel) resulto como adjudicataria y pidió US$0 (CERO DÓLARES AMERICANOS) como subsidio para la ejecución del proyecto. </a:t>
            </a:r>
            <a:r>
              <a:rPr lang="es-ES" sz="2100" dirty="0" smtClean="0">
                <a:latin typeface="Trebuchet MS" pitchFamily="34" charset="0"/>
                <a:cs typeface="Arial" pitchFamily="34" charset="0"/>
              </a:rPr>
              <a:t>		</a:t>
            </a:r>
          </a:p>
          <a:p>
            <a:pPr algn="just">
              <a:buNone/>
            </a:pPr>
            <a:endParaRPr lang="es-ES" sz="2100" dirty="0" smtClean="0">
              <a:latin typeface="Trebuchet MS" pitchFamily="34" charset="0"/>
              <a:cs typeface="Arial" pitchFamily="34" charset="0"/>
            </a:endParaRPr>
          </a:p>
        </p:txBody>
      </p:sp>
      <p:sp>
        <p:nvSpPr>
          <p:cNvPr id="6" name="1 Título"/>
          <p:cNvSpPr txBox="1">
            <a:spLocks/>
          </p:cNvSpPr>
          <p:nvPr/>
        </p:nvSpPr>
        <p:spPr>
          <a:xfrm>
            <a:off x="500034" y="214290"/>
            <a:ext cx="8472518" cy="1323439"/>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Proyecto Conectividad Rural de </a:t>
            </a:r>
          </a:p>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Banda Ancha Fase I</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42852"/>
            <a:ext cx="8286808" cy="714380"/>
          </a:xfr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bodyPr>
          <a:lstStyle/>
          <a:p>
            <a:pPr algn="ctr"/>
            <a:r>
              <a:rPr lang="es-DO" sz="40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ea typeface="+mn-ea"/>
                <a:cs typeface="Arial" pitchFamily="34" charset="0"/>
              </a:rPr>
              <a:t>Estatus – Marzo 2011</a:t>
            </a:r>
            <a:endParaRPr lang="es-DO" sz="400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ea typeface="+mn-ea"/>
              <a:cs typeface="Arial" pitchFamily="34" charset="0"/>
            </a:endParaRPr>
          </a:p>
        </p:txBody>
      </p:sp>
      <p:sp>
        <p:nvSpPr>
          <p:cNvPr id="3" name="2 Marcador de contenido"/>
          <p:cNvSpPr>
            <a:spLocks noGrp="1"/>
          </p:cNvSpPr>
          <p:nvPr>
            <p:ph sz="quarter" idx="1"/>
          </p:nvPr>
        </p:nvSpPr>
        <p:spPr>
          <a:xfrm>
            <a:off x="71406" y="928670"/>
            <a:ext cx="7829576" cy="5786478"/>
          </a:xfrm>
        </p:spPr>
        <p:txBody>
          <a:bodyPr>
            <a:noAutofit/>
          </a:bodyPr>
          <a:lstStyle/>
          <a:p>
            <a:pPr>
              <a:buSzPct val="150000"/>
              <a:buFont typeface="Wingdings" pitchFamily="2" charset="2"/>
              <a:buChar char="§"/>
            </a:pPr>
            <a:r>
              <a:rPr lang="es-DO" sz="3500" dirty="0" smtClean="0">
                <a:latin typeface="Trebuchet MS" pitchFamily="34" charset="0"/>
              </a:rPr>
              <a:t>Ha marzo 2011, el estatus de las 506 localidades que incluye el proyecto Conectividad Rural de Banda Ancha (BAR I) es como sigue:</a:t>
            </a:r>
          </a:p>
          <a:p>
            <a:pPr lvl="1"/>
            <a:r>
              <a:rPr lang="es-DO" sz="3200" dirty="0" smtClean="0">
                <a:latin typeface="Trebuchet MS" pitchFamily="34" charset="0"/>
              </a:rPr>
              <a:t>440 en operación.</a:t>
            </a:r>
          </a:p>
          <a:p>
            <a:pPr lvl="1"/>
            <a:endParaRPr lang="es-DO" sz="3200" dirty="0" smtClean="0">
              <a:latin typeface="Trebuchet MS" pitchFamily="34" charset="0"/>
            </a:endParaRPr>
          </a:p>
          <a:p>
            <a:pPr lvl="1"/>
            <a:r>
              <a:rPr lang="es-DO" sz="3200" dirty="0" smtClean="0">
                <a:latin typeface="Trebuchet MS" pitchFamily="34" charset="0"/>
              </a:rPr>
              <a:t>15 en construcción.</a:t>
            </a:r>
          </a:p>
          <a:p>
            <a:pPr lvl="1"/>
            <a:endParaRPr lang="es-DO" sz="3200" dirty="0" smtClean="0">
              <a:latin typeface="Trebuchet MS" pitchFamily="34" charset="0"/>
            </a:endParaRPr>
          </a:p>
          <a:p>
            <a:pPr lvl="1"/>
            <a:r>
              <a:rPr lang="es-DO" sz="3200" dirty="0" smtClean="0">
                <a:latin typeface="Trebuchet MS" pitchFamily="34" charset="0"/>
              </a:rPr>
              <a:t>51 en proceso.</a:t>
            </a:r>
            <a:endParaRPr lang="es-DO" sz="3200" dirty="0">
              <a:latin typeface="Trebuchet MS" pitchFamily="34" charset="0"/>
            </a:endParaRPr>
          </a:p>
        </p:txBody>
      </p:sp>
      <p:pic>
        <p:nvPicPr>
          <p:cNvPr id="7171" name="Picture 3" descr="C:\Users\amdejesus\Desktop\MEMORIA 2004-2010_REVISADO\FOTOS REVISADAS_25octubre2010\58.bmp"/>
          <p:cNvPicPr>
            <a:picLocks noChangeAspect="1" noChangeArrowheads="1"/>
          </p:cNvPicPr>
          <p:nvPr/>
        </p:nvPicPr>
        <p:blipFill>
          <a:blip r:embed="rId2" cstate="print"/>
          <a:srcRect/>
          <a:stretch>
            <a:fillRect/>
          </a:stretch>
        </p:blipFill>
        <p:spPr bwMode="auto">
          <a:xfrm>
            <a:off x="4267218" y="3143248"/>
            <a:ext cx="4733938" cy="35430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342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718" y="1042990"/>
            <a:ext cx="8763000" cy="5314968"/>
          </a:xfrm>
        </p:spPr>
        <p:txBody>
          <a:bodyPr>
            <a:noAutofit/>
          </a:bodyPr>
          <a:lstStyle/>
          <a:p>
            <a:pPr algn="just">
              <a:buFont typeface="Wingdings" pitchFamily="2" charset="2"/>
              <a:buChar char="Ø"/>
            </a:pPr>
            <a:r>
              <a:rPr lang="es-DO" sz="2100" b="1" dirty="0" smtClean="0">
                <a:latin typeface="Trebuchet MS" pitchFamily="34" charset="0"/>
                <a:cs typeface="Arial" pitchFamily="34" charset="0"/>
              </a:rPr>
              <a:t>Aunque el proyecto estaba pautado para ser finalizado en el 2009. Actualmente esto no se ha podido lograr, debido a que se han presentado una serie de inconvenientes, los cuales se describen a continuación:</a:t>
            </a:r>
          </a:p>
          <a:p>
            <a:pPr lvl="1" algn="just">
              <a:buNone/>
            </a:pPr>
            <a:endParaRPr lang="es-ES" sz="1000" dirty="0" smtClean="0">
              <a:latin typeface="Trebuchet MS" pitchFamily="34" charset="0"/>
              <a:cs typeface="Arial" pitchFamily="34" charset="0"/>
            </a:endParaRPr>
          </a:p>
          <a:p>
            <a:pPr lvl="1" algn="just">
              <a:buFont typeface="Wingdings" pitchFamily="2" charset="2"/>
              <a:buChar char="§"/>
            </a:pPr>
            <a:r>
              <a:rPr lang="es-ES" sz="2000" dirty="0" smtClean="0">
                <a:latin typeface="Trebuchet MS" pitchFamily="34" charset="0"/>
                <a:cs typeface="Arial" pitchFamily="34" charset="0"/>
              </a:rPr>
              <a:t>Problemas para adquirir el terreno necesario para instalar la estación base requerida en el proyecto. Muchos de los terrenos seleccionados por la empresa adjudicataria no tiene propietarios o se encuentran en problemas de división entre herederos. </a:t>
            </a:r>
          </a:p>
          <a:p>
            <a:pPr lvl="1" algn="just">
              <a:buFont typeface="Wingdings" pitchFamily="2" charset="2"/>
              <a:buChar char="§"/>
            </a:pPr>
            <a:endParaRPr lang="es-ES" sz="1000" dirty="0" smtClean="0">
              <a:latin typeface="Trebuchet MS" pitchFamily="34" charset="0"/>
              <a:cs typeface="Arial" pitchFamily="34" charset="0"/>
            </a:endParaRPr>
          </a:p>
          <a:p>
            <a:pPr lvl="1" algn="just">
              <a:buFont typeface="Wingdings" pitchFamily="2" charset="2"/>
              <a:buChar char="§"/>
            </a:pPr>
            <a:r>
              <a:rPr lang="es-ES" sz="2000" dirty="0" smtClean="0">
                <a:latin typeface="Trebuchet MS" pitchFamily="34" charset="0"/>
                <a:cs typeface="Arial" pitchFamily="34" charset="0"/>
              </a:rPr>
              <a:t>Dificultad para la obtención del permiso de construcción por parte del Ministerio de Medio Ambiente, se han dado casos de permisos que han durado más de 1 año para ser aprobados.</a:t>
            </a:r>
          </a:p>
          <a:p>
            <a:pPr lvl="1" algn="just">
              <a:buFont typeface="Wingdings" pitchFamily="2" charset="2"/>
              <a:buChar char="§"/>
            </a:pPr>
            <a:endParaRPr lang="es-ES" sz="1000" dirty="0" smtClean="0">
              <a:latin typeface="Trebuchet MS" pitchFamily="34" charset="0"/>
              <a:cs typeface="Arial" pitchFamily="34" charset="0"/>
            </a:endParaRPr>
          </a:p>
          <a:p>
            <a:pPr lvl="1" algn="just">
              <a:buFont typeface="Wingdings" pitchFamily="2" charset="2"/>
              <a:buChar char="§"/>
            </a:pPr>
            <a:r>
              <a:rPr lang="es-ES" sz="2000" dirty="0" smtClean="0">
                <a:latin typeface="Trebuchet MS" pitchFamily="34" charset="0"/>
                <a:cs typeface="Arial" pitchFamily="34" charset="0"/>
              </a:rPr>
              <a:t>Dificultada para la obtención del permiso de construcción por parte de los Ayuntamientos correspondientes a las localidades.	</a:t>
            </a:r>
          </a:p>
          <a:p>
            <a:pPr algn="just">
              <a:buNone/>
            </a:pPr>
            <a:endParaRPr lang="es-ES" sz="2100" dirty="0" smtClean="0">
              <a:latin typeface="Trebuchet MS" pitchFamily="34" charset="0"/>
              <a:cs typeface="Arial" pitchFamily="34" charset="0"/>
            </a:endParaRPr>
          </a:p>
        </p:txBody>
      </p:sp>
      <p:sp>
        <p:nvSpPr>
          <p:cNvPr id="5" name="1 Título"/>
          <p:cNvSpPr>
            <a:spLocks noGrp="1"/>
          </p:cNvSpPr>
          <p:nvPr>
            <p:ph type="title"/>
          </p:nvPr>
        </p:nvSpPr>
        <p:spPr>
          <a:xfrm>
            <a:off x="500034" y="214290"/>
            <a:ext cx="8286808" cy="714380"/>
          </a:xfr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bodyPr>
          <a:lstStyle/>
          <a:p>
            <a:pPr algn="ctr"/>
            <a:r>
              <a:rPr lang="es-DO"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Problemas para la finalización</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43056"/>
            <a:ext cx="8763000" cy="4886340"/>
          </a:xfrm>
        </p:spPr>
        <p:txBody>
          <a:bodyPr>
            <a:noAutofit/>
          </a:bodyPr>
          <a:lstStyle/>
          <a:p>
            <a:pPr algn="just">
              <a:buFont typeface="Wingdings" pitchFamily="2" charset="2"/>
              <a:buChar char="Ø"/>
            </a:pPr>
            <a:r>
              <a:rPr lang="es-ES" sz="1650" b="1" dirty="0" smtClean="0">
                <a:latin typeface="Trebuchet MS" pitchFamily="34" charset="0"/>
                <a:cs typeface="Arial" pitchFamily="34" charset="0"/>
              </a:rPr>
              <a:t>Objetivo: </a:t>
            </a:r>
            <a:r>
              <a:rPr lang="es-DO" sz="1650" dirty="0">
                <a:latin typeface="Trebuchet MS" pitchFamily="34" charset="0"/>
                <a:cs typeface="Arial" pitchFamily="34" charset="0"/>
              </a:rPr>
              <a:t>El proyecto consiste en la instalación de la infraestructura necesaria para satisfacer las necesidades de acceso a Internet de Banda Ancha y todos los servicios que pueda brindarse sobre estos, tales como los servicios de telefonía básica residencial en las comunidades carentes de dichos </a:t>
            </a:r>
            <a:r>
              <a:rPr lang="es-DO" sz="1650" dirty="0" smtClean="0">
                <a:latin typeface="Trebuchet MS" pitchFamily="34" charset="0"/>
                <a:cs typeface="Arial" pitchFamily="34" charset="0"/>
              </a:rPr>
              <a:t>servicios.</a:t>
            </a:r>
            <a:endParaRPr lang="es-ES" sz="1650" b="1" dirty="0" smtClean="0">
              <a:latin typeface="Trebuchet MS" pitchFamily="34" charset="0"/>
              <a:cs typeface="Arial" pitchFamily="34" charset="0"/>
            </a:endParaRPr>
          </a:p>
          <a:p>
            <a:pPr algn="just">
              <a:buNone/>
            </a:pPr>
            <a:endParaRPr lang="es-ES" sz="1650" b="1" dirty="0" smtClean="0">
              <a:latin typeface="Trebuchet MS" pitchFamily="34" charset="0"/>
              <a:cs typeface="Arial" pitchFamily="34" charset="0"/>
            </a:endParaRPr>
          </a:p>
          <a:p>
            <a:pPr algn="just">
              <a:buFont typeface="Wingdings" pitchFamily="2" charset="2"/>
              <a:buChar char="Ø"/>
            </a:pPr>
            <a:r>
              <a:rPr lang="es-ES" sz="1650" b="1" dirty="0" smtClean="0">
                <a:latin typeface="Trebuchet MS" pitchFamily="34" charset="0"/>
                <a:cs typeface="Arial" pitchFamily="34" charset="0"/>
              </a:rPr>
              <a:t>Monto  del presupuesto: </a:t>
            </a:r>
            <a:r>
              <a:rPr lang="es-DO" sz="1650" dirty="0" smtClean="0">
                <a:latin typeface="Trebuchet MS" pitchFamily="34" charset="0"/>
                <a:cs typeface="Arial" pitchFamily="34" charset="0"/>
              </a:rPr>
              <a:t>El </a:t>
            </a:r>
            <a:r>
              <a:rPr lang="es-DO" sz="1650" dirty="0">
                <a:latin typeface="Trebuchet MS" pitchFamily="34" charset="0"/>
                <a:cs typeface="Arial" pitchFamily="34" charset="0"/>
              </a:rPr>
              <a:t>Monto del </a:t>
            </a:r>
            <a:r>
              <a:rPr lang="es-DO" sz="1650" dirty="0" smtClean="0">
                <a:latin typeface="Trebuchet MS" pitchFamily="34" charset="0"/>
                <a:cs typeface="Arial" pitchFamily="34" charset="0"/>
              </a:rPr>
              <a:t> presupuesto asignado para el proyecto es de RD$157,887,500.00 (CIENTO CINCUENTA Y SIETE MILLONES OCHOCIENTOS OCHENTA Y SIETE MIL QUINIENTOS PESOS DOMINICANOS CON 00/100 MONEDA NACIONAL).</a:t>
            </a:r>
            <a:endParaRPr lang="es-DO" sz="1650" dirty="0">
              <a:latin typeface="Trebuchet MS" pitchFamily="34" charset="0"/>
              <a:cs typeface="Arial" pitchFamily="34" charset="0"/>
            </a:endParaRPr>
          </a:p>
          <a:p>
            <a:pPr algn="just">
              <a:buNone/>
            </a:pPr>
            <a:endParaRPr lang="es-ES" sz="1650" b="1" dirty="0" smtClean="0">
              <a:latin typeface="Trebuchet MS" pitchFamily="34" charset="0"/>
              <a:cs typeface="Arial" pitchFamily="34" charset="0"/>
            </a:endParaRPr>
          </a:p>
          <a:p>
            <a:pPr algn="just">
              <a:buFont typeface="Wingdings" pitchFamily="2" charset="2"/>
              <a:buChar char="Ø"/>
            </a:pPr>
            <a:r>
              <a:rPr lang="es-ES" sz="1650" b="1" dirty="0" smtClean="0">
                <a:latin typeface="Trebuchet MS" pitchFamily="34" charset="0"/>
                <a:cs typeface="Arial" pitchFamily="34" charset="0"/>
              </a:rPr>
              <a:t>Pilotos: </a:t>
            </a:r>
            <a:r>
              <a:rPr lang="es-ES" sz="1650" dirty="0" smtClean="0">
                <a:latin typeface="Trebuchet MS" pitchFamily="34" charset="0"/>
                <a:cs typeface="Arial" pitchFamily="34" charset="0"/>
              </a:rPr>
              <a:t>Con la finalidad de probar la funcionalidad del modelo tecnológico del proyecto, se ejecutaron pilotos en las localidades de Guayabal (Azua), Palmar Grande (Puerto Plata), Las Piedras (Santiago) e Isla Saona (La Romana).</a:t>
            </a:r>
          </a:p>
          <a:p>
            <a:pPr algn="just">
              <a:buNone/>
            </a:pPr>
            <a:endParaRPr lang="es-ES" sz="1650" b="1" dirty="0" smtClean="0">
              <a:latin typeface="Trebuchet MS" pitchFamily="34" charset="0"/>
              <a:cs typeface="Arial" pitchFamily="34" charset="0"/>
            </a:endParaRPr>
          </a:p>
          <a:p>
            <a:pPr algn="just">
              <a:buFont typeface="Wingdings" pitchFamily="2" charset="2"/>
              <a:buChar char="Ø"/>
            </a:pPr>
            <a:r>
              <a:rPr lang="es-ES" sz="1650" b="1" dirty="0" smtClean="0">
                <a:latin typeface="Trebuchet MS" pitchFamily="34" charset="0"/>
                <a:cs typeface="Arial" pitchFamily="34" charset="0"/>
              </a:rPr>
              <a:t>Sub-proyectos: </a:t>
            </a:r>
            <a:r>
              <a:rPr lang="es-ES" sz="1650" dirty="0" smtClean="0">
                <a:latin typeface="Trebuchet MS" pitchFamily="34" charset="0"/>
                <a:cs typeface="Arial" pitchFamily="34" charset="0"/>
              </a:rPr>
              <a:t>Este proyecto incluye el desarrollo de los siguientes sub-proyectos</a:t>
            </a:r>
            <a:endParaRPr lang="es-ES" sz="1650" b="1" dirty="0" smtClean="0">
              <a:latin typeface="Trebuchet MS" pitchFamily="34" charset="0"/>
              <a:cs typeface="Arial" pitchFamily="34" charset="0"/>
            </a:endParaRPr>
          </a:p>
          <a:p>
            <a:pPr lvl="1" algn="just">
              <a:buFont typeface="Wingdings" pitchFamily="2" charset="2"/>
              <a:buChar char="Ø"/>
            </a:pPr>
            <a:r>
              <a:rPr lang="es-ES" sz="1650" dirty="0" smtClean="0">
                <a:latin typeface="Trebuchet MS" pitchFamily="34" charset="0"/>
                <a:cs typeface="Arial" pitchFamily="34" charset="0"/>
              </a:rPr>
              <a:t>Conectividad de Banda Ancha para los Distritos Municipales.</a:t>
            </a:r>
          </a:p>
          <a:p>
            <a:pPr lvl="1" algn="just">
              <a:buFont typeface="Wingdings" pitchFamily="2" charset="2"/>
              <a:buChar char="Ø"/>
            </a:pPr>
            <a:r>
              <a:rPr lang="es-ES" sz="1650" dirty="0" smtClean="0">
                <a:latin typeface="Trebuchet MS" pitchFamily="34" charset="0"/>
                <a:cs typeface="Arial" pitchFamily="34" charset="0"/>
              </a:rPr>
              <a:t>Conectividad de Banda Ancha para localidades con cobertura precaria.	</a:t>
            </a:r>
          </a:p>
          <a:p>
            <a:pPr algn="just">
              <a:buNone/>
            </a:pPr>
            <a:endParaRPr lang="es-ES" sz="1650" dirty="0" smtClean="0">
              <a:latin typeface="Trebuchet MS" pitchFamily="34" charset="0"/>
              <a:cs typeface="Arial" pitchFamily="34" charset="0"/>
            </a:endParaRPr>
          </a:p>
        </p:txBody>
      </p:sp>
      <p:sp>
        <p:nvSpPr>
          <p:cNvPr id="6" name="1 Título"/>
          <p:cNvSpPr txBox="1">
            <a:spLocks/>
          </p:cNvSpPr>
          <p:nvPr/>
        </p:nvSpPr>
        <p:spPr>
          <a:xfrm>
            <a:off x="500034" y="214290"/>
            <a:ext cx="8472518" cy="1323439"/>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Proyecto Conectividad Rural de </a:t>
            </a:r>
          </a:p>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Banda Ancha Fase II</a:t>
            </a:r>
          </a:p>
        </p:txBody>
      </p:sp>
    </p:spTree>
    <p:extLst>
      <p:ext uri="{BB962C8B-B14F-4D97-AF65-F5344CB8AC3E}">
        <p14:creationId xmlns:p14="http://schemas.microsoft.com/office/powerpoint/2010/main" val="119203205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lum bright="16000" contrast="-15000"/>
          </a:blip>
          <a:srcRect r="10857"/>
          <a:stretch>
            <a:fillRect/>
          </a:stretch>
        </p:blipFill>
        <p:spPr bwMode="auto">
          <a:xfrm>
            <a:off x="0" y="0"/>
            <a:ext cx="9144000" cy="6858000"/>
          </a:xfrm>
          <a:prstGeom prst="rect">
            <a:avLst/>
          </a:prstGeom>
          <a:noFill/>
          <a:ln w="9525">
            <a:noFill/>
            <a:miter lim="800000"/>
            <a:headEnd/>
            <a:tailEnd/>
          </a:ln>
          <a:effectLst/>
        </p:spPr>
      </p:pic>
      <p:sp>
        <p:nvSpPr>
          <p:cNvPr id="6" name="1 Título"/>
          <p:cNvSpPr txBox="1">
            <a:spLocks/>
          </p:cNvSpPr>
          <p:nvPr/>
        </p:nvSpPr>
        <p:spPr>
          <a:xfrm>
            <a:off x="285720" y="4429132"/>
            <a:ext cx="8486780" cy="1928826"/>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NI" sz="5400" b="1" i="0" u="none" strike="noStrike" kern="1200" normalizeH="0" baseline="0" noProof="0" dirty="0" smtClean="0">
                <a:ln w="17780" cmpd="sng">
                  <a:solidFill>
                    <a:schemeClr val="tx1"/>
                  </a:solidFill>
                  <a:prstDash val="solid"/>
                  <a:miter lim="800000"/>
                </a:ln>
                <a:effectLst>
                  <a:outerShdw blurRad="38100" dist="38100" dir="2700000" algn="tl">
                    <a:srgbClr val="000000">
                      <a:alpha val="43137"/>
                    </a:srgbClr>
                  </a:outerShdw>
                </a:effectLst>
                <a:uLnTx/>
                <a:uFillTx/>
                <a:latin typeface="Trebuchet MS" pitchFamily="34" charset="0"/>
                <a:ea typeface="+mj-ea"/>
                <a:cs typeface="+mj-cs"/>
              </a:rPr>
              <a:t>«Proyecto Piloto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NI" sz="5400" b="1" i="0" u="none" strike="noStrike" kern="1200" normalizeH="0" baseline="0" noProof="0" dirty="0" smtClean="0">
                <a:ln w="17780" cmpd="sng">
                  <a:solidFill>
                    <a:schemeClr val="tx1"/>
                  </a:solidFill>
                  <a:prstDash val="solid"/>
                  <a:miter lim="800000"/>
                </a:ln>
                <a:effectLst>
                  <a:outerShdw blurRad="38100" dist="38100" dir="2700000" algn="tl">
                    <a:srgbClr val="000000">
                      <a:alpha val="43137"/>
                    </a:srgbClr>
                  </a:outerShdw>
                </a:effectLst>
                <a:uLnTx/>
                <a:uFillTx/>
                <a:latin typeface="Trebuchet MS" pitchFamily="34" charset="0"/>
                <a:ea typeface="+mj-ea"/>
                <a:cs typeface="+mj-cs"/>
              </a:rPr>
              <a:t>Isla Saona»</a:t>
            </a:r>
            <a:endParaRPr kumimoji="0" lang="es-NI" sz="5400" b="1" i="0" u="none" strike="noStrike" kern="1200" normalizeH="0" baseline="0" noProof="0" dirty="0">
              <a:ln w="17780" cmpd="sng">
                <a:solidFill>
                  <a:schemeClr val="tx1"/>
                </a:solidFill>
                <a:prstDash val="solid"/>
                <a:miter lim="800000"/>
              </a:ln>
              <a:effectLst>
                <a:outerShdw blurRad="38100" dist="38100" dir="2700000" algn="tl">
                  <a:srgbClr val="000000">
                    <a:alpha val="43137"/>
                  </a:srgbClr>
                </a:outerShdw>
              </a:effectLst>
              <a:uLnTx/>
              <a:uFillTx/>
              <a:latin typeface="Trebuchet MS" pitchFamily="34" charset="0"/>
              <a:ea typeface="+mj-ea"/>
              <a:cs typeface="+mj-cs"/>
            </a:endParaRPr>
          </a:p>
        </p:txBody>
      </p:sp>
    </p:spTree>
    <p:extLst>
      <p:ext uri="{BB962C8B-B14F-4D97-AF65-F5344CB8AC3E}">
        <p14:creationId xmlns:p14="http://schemas.microsoft.com/office/powerpoint/2010/main" val="1302713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idx="4294967295"/>
          </p:nvPr>
        </p:nvSpPr>
        <p:spPr>
          <a:xfrm>
            <a:off x="0" y="0"/>
            <a:ext cx="9144000" cy="1079500"/>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s-NI" sz="4000" b="1" dirty="0" smtClean="0">
                <a:latin typeface="Trebuchet MS" pitchFamily="34" charset="0"/>
              </a:rPr>
              <a:t>Generales </a:t>
            </a:r>
            <a:endParaRPr lang="es-NI" sz="4000" b="1" dirty="0">
              <a:latin typeface="Trebuchet MS" pitchFamily="34"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7" t="2718" r="47369" b="25260"/>
          <a:stretch/>
        </p:blipFill>
        <p:spPr bwMode="auto">
          <a:xfrm>
            <a:off x="4643438" y="1086723"/>
            <a:ext cx="4429124" cy="35567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42844" y="1285860"/>
            <a:ext cx="4429156" cy="2246769"/>
          </a:xfrm>
          <a:prstGeom prst="rect">
            <a:avLst/>
          </a:prstGeom>
        </p:spPr>
        <p:txBody>
          <a:bodyPr wrap="square">
            <a:spAutoFit/>
          </a:bodyPr>
          <a:lstStyle/>
          <a:p>
            <a:pPr marL="365760" indent="-256032" algn="ctr">
              <a:spcBef>
                <a:spcPts val="400"/>
              </a:spcBef>
              <a:buClr>
                <a:schemeClr val="accent1"/>
              </a:buClr>
              <a:buSzPct val="68000"/>
              <a:buFont typeface="Wingdings" pitchFamily="2" charset="2"/>
              <a:buChar char="Ø"/>
            </a:pPr>
            <a:r>
              <a:rPr lang="es-DO" sz="2000" b="1" dirty="0" smtClean="0">
                <a:effectLst>
                  <a:outerShdw blurRad="31750" dist="25400" dir="5400000" algn="tl" rotWithShape="0">
                    <a:srgbClr val="000000">
                      <a:alpha val="25000"/>
                    </a:srgbClr>
                  </a:outerShdw>
                </a:effectLst>
                <a:latin typeface="Trebuchet MS" pitchFamily="34" charset="0"/>
                <a:ea typeface="+mj-ea"/>
                <a:cs typeface="+mj-cs"/>
              </a:rPr>
              <a:t>La Isla Saona es la más grande de las islas adyacentes a la República Dominicana. Pertenece a la provincia La Romana y es parte del Parque Nacional del Este.</a:t>
            </a:r>
          </a:p>
          <a:p>
            <a:pPr algn="ctr"/>
            <a:endParaRPr lang="es-DO" sz="2000" dirty="0"/>
          </a:p>
        </p:txBody>
      </p:sp>
      <p:pic>
        <p:nvPicPr>
          <p:cNvPr id="5122" name="Picture 2"/>
          <p:cNvPicPr>
            <a:picLocks noChangeAspect="1" noChangeArrowheads="1"/>
          </p:cNvPicPr>
          <p:nvPr/>
        </p:nvPicPr>
        <p:blipFill>
          <a:blip r:embed="rId3"/>
          <a:srcRect l="25390" t="8252" b="14843"/>
          <a:stretch>
            <a:fillRect/>
          </a:stretch>
        </p:blipFill>
        <p:spPr bwMode="auto">
          <a:xfrm>
            <a:off x="71406" y="3159313"/>
            <a:ext cx="4572032" cy="3770149"/>
          </a:xfrm>
          <a:prstGeom prst="rect">
            <a:avLst/>
          </a:prstGeom>
          <a:ln>
            <a:noFill/>
          </a:ln>
          <a:effectLst>
            <a:softEdge rad="112500"/>
          </a:effectLst>
        </p:spPr>
      </p:pic>
      <p:sp>
        <p:nvSpPr>
          <p:cNvPr id="9" name="8 Rectángulo"/>
          <p:cNvSpPr/>
          <p:nvPr/>
        </p:nvSpPr>
        <p:spPr>
          <a:xfrm>
            <a:off x="4786314" y="4929198"/>
            <a:ext cx="4143372" cy="1569660"/>
          </a:xfrm>
          <a:prstGeom prst="rect">
            <a:avLst/>
          </a:prstGeom>
        </p:spPr>
        <p:txBody>
          <a:bodyPr wrap="square">
            <a:spAutoFit/>
          </a:bodyPr>
          <a:lstStyle/>
          <a:p>
            <a:pPr algn="ctr"/>
            <a:r>
              <a:rPr lang="es-NI" sz="2400" b="1" dirty="0" smtClean="0">
                <a:effectLst>
                  <a:outerShdw blurRad="31750" dist="25400" dir="5400000" algn="tl" rotWithShape="0">
                    <a:srgbClr val="000000">
                      <a:alpha val="25000"/>
                    </a:srgbClr>
                  </a:outerShdw>
                </a:effectLst>
                <a:latin typeface="Trebuchet MS" pitchFamily="34" charset="0"/>
                <a:ea typeface="+mj-ea"/>
                <a:cs typeface="+mj-cs"/>
              </a:rPr>
              <a:t>Se encuentra ubicada a  28 Km de </a:t>
            </a:r>
            <a:r>
              <a:rPr lang="es-NI" sz="2400" b="1" dirty="0" err="1" smtClean="0">
                <a:effectLst>
                  <a:outerShdw blurRad="31750" dist="25400" dir="5400000" algn="tl" rotWithShape="0">
                    <a:srgbClr val="000000">
                      <a:alpha val="25000"/>
                    </a:srgbClr>
                  </a:outerShdw>
                </a:effectLst>
                <a:latin typeface="Trebuchet MS" pitchFamily="34" charset="0"/>
                <a:ea typeface="+mj-ea"/>
                <a:cs typeface="+mj-cs"/>
              </a:rPr>
              <a:t>Bayahibe</a:t>
            </a:r>
            <a:r>
              <a:rPr lang="es-NI" sz="2400" b="1" dirty="0" smtClean="0">
                <a:effectLst>
                  <a:outerShdw blurRad="31750" dist="25400" dir="5400000" algn="tl" rotWithShape="0">
                    <a:srgbClr val="000000">
                      <a:alpha val="25000"/>
                    </a:srgbClr>
                  </a:outerShdw>
                </a:effectLst>
                <a:latin typeface="Trebuchet MS" pitchFamily="34" charset="0"/>
                <a:ea typeface="+mj-ea"/>
                <a:cs typeface="+mj-cs"/>
              </a:rPr>
              <a:t> y a 30 Km de Boca de Yuma en línea recta.</a:t>
            </a:r>
            <a:endParaRPr lang="es-DO" sz="2400" b="1" dirty="0" smtClean="0">
              <a:effectLst>
                <a:outerShdw blurRad="31750" dist="25400" dir="5400000" algn="tl" rotWithShape="0">
                  <a:srgbClr val="000000">
                    <a:alpha val="25000"/>
                  </a:srgbClr>
                </a:outerShdw>
              </a:effectLst>
              <a:latin typeface="Trebuchet MS" pitchFamily="34" charset="0"/>
              <a:ea typeface="+mj-ea"/>
              <a:cs typeface="+mj-cs"/>
            </a:endParaRPr>
          </a:p>
        </p:txBody>
      </p:sp>
    </p:spTree>
    <p:extLst>
      <p:ext uri="{BB962C8B-B14F-4D97-AF65-F5344CB8AC3E}">
        <p14:creationId xmlns:p14="http://schemas.microsoft.com/office/powerpoint/2010/main" val="4253442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atos 2011\Fotos desde el 5 de enero de 2011\Republica Dominicana\Isla Saona 23 de Marzo de 2011\DSC_006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r="38281"/>
          <a:stretch>
            <a:fillRect/>
          </a:stretch>
        </p:blipFill>
        <p:spPr bwMode="auto">
          <a:xfrm>
            <a:off x="3357554" y="1071546"/>
            <a:ext cx="5786446" cy="57864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Título"/>
          <p:cNvSpPr>
            <a:spLocks noGrp="1"/>
          </p:cNvSpPr>
          <p:nvPr>
            <p:ph type="title"/>
          </p:nvPr>
        </p:nvSpPr>
        <p:spPr>
          <a:xfrm>
            <a:off x="0" y="0"/>
            <a:ext cx="9144000" cy="1080000"/>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s-NI" sz="4000" b="1" dirty="0" smtClean="0">
                <a:latin typeface="Trebuchet MS" pitchFamily="34" charset="0"/>
              </a:rPr>
              <a:t>Datos Socio-Demográficos</a:t>
            </a:r>
            <a:endParaRPr lang="es-NI" sz="4000" b="1" dirty="0">
              <a:latin typeface="Trebuchet MS" pitchFamily="34" charset="0"/>
            </a:endParaRPr>
          </a:p>
        </p:txBody>
      </p:sp>
      <p:sp>
        <p:nvSpPr>
          <p:cNvPr id="5" name="4 Marcador de contenido"/>
          <p:cNvSpPr>
            <a:spLocks noGrp="1"/>
          </p:cNvSpPr>
          <p:nvPr>
            <p:ph sz="half" idx="1"/>
          </p:nvPr>
        </p:nvSpPr>
        <p:spPr>
          <a:xfrm>
            <a:off x="142844" y="1428736"/>
            <a:ext cx="3357586" cy="5097467"/>
          </a:xfrm>
        </p:spPr>
        <p:txBody>
          <a:bodyPr>
            <a:noAutofit/>
          </a:bodyPr>
          <a:lstStyle/>
          <a:p>
            <a:pPr>
              <a:buFont typeface="Wingdings" pitchFamily="2" charset="2"/>
              <a:buChar char="Ø"/>
            </a:pPr>
            <a:r>
              <a:rPr lang="es-NI" sz="2900" b="1" dirty="0">
                <a:effectLst>
                  <a:outerShdw blurRad="31750" dist="25400" dir="5400000" algn="tl" rotWithShape="0">
                    <a:srgbClr val="000000">
                      <a:alpha val="25000"/>
                    </a:srgbClr>
                  </a:outerShdw>
                </a:effectLst>
                <a:latin typeface="Trebuchet MS" pitchFamily="34" charset="0"/>
                <a:ea typeface="+mj-ea"/>
                <a:cs typeface="+mj-cs"/>
              </a:rPr>
              <a:t>200  Habitantes</a:t>
            </a:r>
          </a:p>
          <a:p>
            <a:pPr>
              <a:buFont typeface="Wingdings" pitchFamily="2" charset="2"/>
              <a:buChar char="Ø"/>
            </a:pPr>
            <a:r>
              <a:rPr lang="es-NI" sz="2900" b="1" dirty="0">
                <a:effectLst>
                  <a:outerShdw blurRad="31750" dist="25400" dir="5400000" algn="tl" rotWithShape="0">
                    <a:srgbClr val="000000">
                      <a:alpha val="25000"/>
                    </a:srgbClr>
                  </a:outerShdw>
                </a:effectLst>
                <a:latin typeface="Trebuchet MS" pitchFamily="34" charset="0"/>
                <a:ea typeface="+mj-ea"/>
                <a:cs typeface="+mj-cs"/>
              </a:rPr>
              <a:t>86 casas</a:t>
            </a:r>
          </a:p>
          <a:p>
            <a:pPr>
              <a:buFont typeface="Wingdings" pitchFamily="2" charset="2"/>
              <a:buChar char="Ø"/>
            </a:pPr>
            <a:r>
              <a:rPr lang="es-NI" sz="2900" b="1" dirty="0">
                <a:effectLst>
                  <a:outerShdw blurRad="31750" dist="25400" dir="5400000" algn="tl" rotWithShape="0">
                    <a:srgbClr val="000000">
                      <a:alpha val="25000"/>
                    </a:srgbClr>
                  </a:outerShdw>
                </a:effectLst>
                <a:latin typeface="Trebuchet MS" pitchFamily="34" charset="0"/>
                <a:ea typeface="+mj-ea"/>
                <a:cs typeface="+mj-cs"/>
              </a:rPr>
              <a:t>Escuela multigrado</a:t>
            </a:r>
          </a:p>
          <a:p>
            <a:pPr>
              <a:buFont typeface="Wingdings" pitchFamily="2" charset="2"/>
              <a:buChar char="Ø"/>
            </a:pPr>
            <a:r>
              <a:rPr lang="es-NI" sz="2900" b="1" dirty="0">
                <a:effectLst>
                  <a:outerShdw blurRad="31750" dist="25400" dir="5400000" algn="tl" rotWithShape="0">
                    <a:srgbClr val="000000">
                      <a:alpha val="25000"/>
                    </a:srgbClr>
                  </a:outerShdw>
                </a:effectLst>
                <a:latin typeface="Trebuchet MS" pitchFamily="34" charset="0"/>
                <a:ea typeface="+mj-ea"/>
                <a:cs typeface="+mj-cs"/>
              </a:rPr>
              <a:t>Centro de </a:t>
            </a:r>
            <a:r>
              <a:rPr lang="es-NI" sz="2900" b="1" dirty="0" smtClean="0">
                <a:effectLst>
                  <a:outerShdw blurRad="31750" dist="25400" dir="5400000" algn="tl" rotWithShape="0">
                    <a:srgbClr val="000000">
                      <a:alpha val="25000"/>
                    </a:srgbClr>
                  </a:outerShdw>
                </a:effectLst>
                <a:latin typeface="Trebuchet MS" pitchFamily="34" charset="0"/>
                <a:ea typeface="+mj-ea"/>
                <a:cs typeface="+mj-cs"/>
              </a:rPr>
              <a:t>Salud</a:t>
            </a:r>
            <a:endParaRPr lang="es-NI" sz="2900" b="1" dirty="0">
              <a:effectLst>
                <a:outerShdw blurRad="31750" dist="25400" dir="5400000" algn="tl" rotWithShape="0">
                  <a:srgbClr val="000000">
                    <a:alpha val="25000"/>
                  </a:srgbClr>
                </a:outerShdw>
              </a:effectLst>
              <a:latin typeface="Trebuchet MS" pitchFamily="34" charset="0"/>
              <a:ea typeface="+mj-ea"/>
              <a:cs typeface="+mj-cs"/>
            </a:endParaRPr>
          </a:p>
          <a:p>
            <a:pPr>
              <a:buFont typeface="Wingdings" pitchFamily="2" charset="2"/>
              <a:buChar char="Ø"/>
            </a:pPr>
            <a:r>
              <a:rPr lang="es-NI" sz="2900" b="1" dirty="0">
                <a:effectLst>
                  <a:outerShdw blurRad="31750" dist="25400" dir="5400000" algn="tl" rotWithShape="0">
                    <a:srgbClr val="000000">
                      <a:alpha val="25000"/>
                    </a:srgbClr>
                  </a:outerShdw>
                </a:effectLst>
                <a:latin typeface="Trebuchet MS" pitchFamily="34" charset="0"/>
                <a:ea typeface="+mj-ea"/>
                <a:cs typeface="+mj-cs"/>
              </a:rPr>
              <a:t>Centro de </a:t>
            </a:r>
            <a:r>
              <a:rPr lang="es-NI" sz="2900" b="1" dirty="0" smtClean="0">
                <a:effectLst>
                  <a:outerShdw blurRad="31750" dist="25400" dir="5400000" algn="tl" rotWithShape="0">
                    <a:srgbClr val="000000">
                      <a:alpha val="25000"/>
                    </a:srgbClr>
                  </a:outerShdw>
                </a:effectLst>
                <a:latin typeface="Trebuchet MS" pitchFamily="34" charset="0"/>
                <a:ea typeface="+mj-ea"/>
                <a:cs typeface="+mj-cs"/>
              </a:rPr>
              <a:t>Capacitación </a:t>
            </a:r>
            <a:r>
              <a:rPr lang="es-NI" sz="2900" b="1" dirty="0">
                <a:effectLst>
                  <a:outerShdw blurRad="31750" dist="25400" dir="5400000" algn="tl" rotWithShape="0">
                    <a:srgbClr val="000000">
                      <a:alpha val="25000"/>
                    </a:srgbClr>
                  </a:outerShdw>
                </a:effectLst>
                <a:latin typeface="Trebuchet MS" pitchFamily="34" charset="0"/>
                <a:ea typeface="+mj-ea"/>
                <a:cs typeface="+mj-cs"/>
              </a:rPr>
              <a:t>en </a:t>
            </a:r>
            <a:r>
              <a:rPr lang="es-NI" sz="2900" b="1" dirty="0" smtClean="0">
                <a:effectLst>
                  <a:outerShdw blurRad="31750" dist="25400" dir="5400000" algn="tl" rotWithShape="0">
                    <a:srgbClr val="000000">
                      <a:alpha val="25000"/>
                    </a:srgbClr>
                  </a:outerShdw>
                </a:effectLst>
                <a:latin typeface="Trebuchet MS" pitchFamily="34" charset="0"/>
                <a:ea typeface="+mj-ea"/>
                <a:cs typeface="+mj-cs"/>
              </a:rPr>
              <a:t>Informática (</a:t>
            </a:r>
            <a:r>
              <a:rPr lang="es-NI" sz="2900" b="1" dirty="0" err="1" smtClean="0">
                <a:effectLst>
                  <a:outerShdw blurRad="31750" dist="25400" dir="5400000" algn="tl" rotWithShape="0">
                    <a:srgbClr val="000000">
                      <a:alpha val="25000"/>
                    </a:srgbClr>
                  </a:outerShdw>
                </a:effectLst>
                <a:latin typeface="Trebuchet MS" pitchFamily="34" charset="0"/>
                <a:ea typeface="+mj-ea"/>
                <a:cs typeface="+mj-cs"/>
              </a:rPr>
              <a:t>CCI</a:t>
            </a:r>
            <a:r>
              <a:rPr lang="es-NI" sz="2900" b="1" dirty="0" smtClean="0">
                <a:effectLst>
                  <a:outerShdw blurRad="31750" dist="25400" dir="5400000" algn="tl" rotWithShape="0">
                    <a:srgbClr val="000000">
                      <a:alpha val="25000"/>
                    </a:srgbClr>
                  </a:outerShdw>
                </a:effectLst>
                <a:latin typeface="Trebuchet MS" pitchFamily="34" charset="0"/>
                <a:ea typeface="+mj-ea"/>
                <a:cs typeface="+mj-cs"/>
              </a:rPr>
              <a:t>)</a:t>
            </a:r>
            <a:endParaRPr lang="es-NI" sz="2900" b="1" dirty="0">
              <a:effectLst>
                <a:outerShdw blurRad="31750" dist="25400" dir="5400000" algn="tl" rotWithShape="0">
                  <a:srgbClr val="000000">
                    <a:alpha val="25000"/>
                  </a:srgbClr>
                </a:outerShdw>
              </a:effectLst>
              <a:latin typeface="Trebuchet MS" pitchFamily="34" charset="0"/>
              <a:ea typeface="+mj-ea"/>
              <a:cs typeface="+mj-cs"/>
            </a:endParaRPr>
          </a:p>
        </p:txBody>
      </p:sp>
    </p:spTree>
    <p:extLst>
      <p:ext uri="{BB962C8B-B14F-4D97-AF65-F5344CB8AC3E}">
        <p14:creationId xmlns:p14="http://schemas.microsoft.com/office/powerpoint/2010/main" val="3754397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142844" y="500042"/>
            <a:ext cx="4500594" cy="6429420"/>
          </a:xfrm>
        </p:spPr>
        <p:txBody>
          <a:bodyPr>
            <a:noAutofit/>
          </a:bodyPr>
          <a:lstStyle/>
          <a:p>
            <a:pPr marL="0" algn="ctr">
              <a:buNone/>
            </a:pPr>
            <a:r>
              <a:rPr lang="es-NI" sz="2600" b="1" dirty="0" smtClean="0">
                <a:effectLst>
                  <a:outerShdw blurRad="31750" dist="25400" dir="5400000" algn="tl" rotWithShape="0">
                    <a:srgbClr val="000000">
                      <a:alpha val="25000"/>
                    </a:srgbClr>
                  </a:outerShdw>
                </a:effectLst>
                <a:latin typeface="Trebuchet MS" pitchFamily="34" charset="0"/>
                <a:ea typeface="+mj-ea"/>
                <a:cs typeface="+mj-cs"/>
              </a:rPr>
              <a:t>Para poder comunicarse los pobladores habían habilitado un “centro de llamadas” en la copa de un árbol, en el que incluso colocaron una escalera para facilitar el acceso. </a:t>
            </a:r>
          </a:p>
          <a:p>
            <a:pPr marL="0" algn="ctr"/>
            <a:endParaRPr lang="es-NI" sz="2600" b="1" dirty="0" smtClean="0">
              <a:effectLst>
                <a:outerShdw blurRad="31750" dist="25400" dir="5400000" algn="tl" rotWithShape="0">
                  <a:srgbClr val="000000">
                    <a:alpha val="25000"/>
                  </a:srgbClr>
                </a:outerShdw>
              </a:effectLst>
              <a:latin typeface="Trebuchet MS" pitchFamily="34" charset="0"/>
              <a:ea typeface="+mj-ea"/>
              <a:cs typeface="+mj-cs"/>
            </a:endParaRPr>
          </a:p>
          <a:p>
            <a:pPr marL="0" algn="ctr">
              <a:buNone/>
            </a:pPr>
            <a:r>
              <a:rPr lang="es-NI" sz="2600" b="1" dirty="0" smtClean="0">
                <a:effectLst>
                  <a:outerShdw blurRad="31750" dist="25400" dir="5400000" algn="tl" rotWithShape="0">
                    <a:srgbClr val="000000">
                      <a:alpha val="25000"/>
                    </a:srgbClr>
                  </a:outerShdw>
                </a:effectLst>
                <a:latin typeface="Trebuchet MS" pitchFamily="34" charset="0"/>
                <a:ea typeface="+mj-ea"/>
                <a:cs typeface="+mj-cs"/>
              </a:rPr>
              <a:t>Se mencionó que ya habían ocurrido caídas accidentales de algunas personas al querer subir al árbol de noche.</a:t>
            </a:r>
            <a:endParaRPr lang="es-NI" sz="2600" b="1" dirty="0">
              <a:effectLst>
                <a:outerShdw blurRad="31750" dist="25400" dir="5400000" algn="tl" rotWithShape="0">
                  <a:srgbClr val="000000">
                    <a:alpha val="25000"/>
                  </a:srgbClr>
                </a:outerShdw>
              </a:effectLst>
              <a:latin typeface="Trebuchet MS" pitchFamily="34" charset="0"/>
              <a:ea typeface="+mj-ea"/>
              <a:cs typeface="+mj-cs"/>
            </a:endParaRPr>
          </a:p>
        </p:txBody>
      </p:sp>
      <p:pic>
        <p:nvPicPr>
          <p:cNvPr id="5" name="4 Marcador de contenido" descr="C:\Users\amdejesus\Desktop\isla saona.jpg"/>
          <p:cNvPicPr>
            <a:picLocks noGrp="1"/>
          </p:cNvPicPr>
          <p:nvPr>
            <p:ph sz="half" idx="2"/>
          </p:nvPr>
        </p:nvPicPr>
        <p:blipFill>
          <a:blip r:embed="rId2"/>
          <a:srcRect/>
          <a:stretch>
            <a:fillRect/>
          </a:stretch>
        </p:blipFill>
        <p:spPr bwMode="auto">
          <a:xfrm>
            <a:off x="4929191" y="1214422"/>
            <a:ext cx="4214810" cy="5643578"/>
          </a:xfrm>
          <a:prstGeom prst="rect">
            <a:avLst/>
          </a:prstGeom>
          <a:ln>
            <a:noFill/>
          </a:ln>
          <a:effectLst>
            <a:softEdge rad="112500"/>
          </a:effectLst>
        </p:spPr>
      </p:pic>
      <p:sp>
        <p:nvSpPr>
          <p:cNvPr id="7" name="6 CuadroTexto"/>
          <p:cNvSpPr txBox="1"/>
          <p:nvPr/>
        </p:nvSpPr>
        <p:spPr>
          <a:xfrm>
            <a:off x="4857752" y="142852"/>
            <a:ext cx="4143404" cy="1021556"/>
          </a:xfrm>
          <a:prstGeom prst="wedgeRoundRectCallout">
            <a:avLst>
              <a:gd name="adj1" fmla="val -8850"/>
              <a:gd name="adj2" fmla="val 117730"/>
              <a:gd name="adj3" fmla="val 16667"/>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DO" sz="1800" b="0" i="0" u="none" strike="noStrike" kern="0" cap="none" spc="0" normalizeH="0" baseline="0" noProof="0" dirty="0" smtClean="0">
                <a:ln>
                  <a:noFill/>
                </a:ln>
                <a:solidFill>
                  <a:sysClr val="windowText" lastClr="000000"/>
                </a:solidFill>
                <a:effectLst/>
                <a:uLnTx/>
                <a:uFillTx/>
                <a:latin typeface="Trebuchet MS" pitchFamily="34" charset="0"/>
              </a:rPr>
              <a:t>Antes los pobladores de la Isla Saona para hacer y recibir llamadas tenían que subirse a este árbol.</a:t>
            </a:r>
            <a:endParaRPr kumimoji="0" lang="es-DO" sz="1800" b="0" i="0" u="none" strike="noStrike" kern="0" cap="none" spc="0" normalizeH="0" baseline="0" noProof="0" dirty="0">
              <a:ln>
                <a:noFill/>
              </a:ln>
              <a:solidFill>
                <a:sysClr val="windowText" lastClr="000000"/>
              </a:solidFill>
              <a:effectLst/>
              <a:uLnTx/>
              <a:uFillTx/>
              <a:latin typeface="Trebuchet MS" pitchFamily="34" charset="0"/>
            </a:endParaRPr>
          </a:p>
        </p:txBody>
      </p:sp>
    </p:spTree>
    <p:extLst>
      <p:ext uri="{BB962C8B-B14F-4D97-AF65-F5344CB8AC3E}">
        <p14:creationId xmlns:p14="http://schemas.microsoft.com/office/powerpoint/2010/main" val="38343212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Grp="1" noChangeAspect="1" noChangeArrowheads="1"/>
          </p:cNvPicPr>
          <p:nvPr>
            <p:ph sz="half" idx="1"/>
          </p:nvPr>
        </p:nvPicPr>
        <p:blipFill>
          <a:blip r:embed="rId3" cstate="print"/>
          <a:srcRect/>
          <a:stretch>
            <a:fillRect/>
          </a:stretch>
        </p:blipFill>
        <p:spPr bwMode="auto">
          <a:xfrm>
            <a:off x="142844" y="928670"/>
            <a:ext cx="4921456" cy="357190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Grp="1" noChangeAspect="1" noChangeArrowheads="1"/>
          </p:cNvPicPr>
          <p:nvPr>
            <p:ph sz="half" idx="2"/>
          </p:nvPr>
        </p:nvPicPr>
        <p:blipFill>
          <a:blip r:embed="rId4" cstate="print"/>
          <a:stretch>
            <a:fillRect/>
          </a:stretch>
        </p:blipFill>
        <p:spPr bwMode="auto">
          <a:xfrm>
            <a:off x="4082542" y="3357562"/>
            <a:ext cx="4885248" cy="3297638"/>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title"/>
          </p:nvPr>
        </p:nvSpPr>
        <p:spPr>
          <a:xfrm>
            <a:off x="214282" y="142852"/>
            <a:ext cx="8472518" cy="707886"/>
          </a:xfr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bodyPr>
          <a:lstStyle/>
          <a:p>
            <a:pPr algn="ctr"/>
            <a:r>
              <a:rPr lang="es-DO" sz="40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Video de Yendy </a:t>
            </a:r>
          </a:p>
        </p:txBody>
      </p:sp>
      <p:sp>
        <p:nvSpPr>
          <p:cNvPr id="5" name="4 Flecha izquierda"/>
          <p:cNvSpPr/>
          <p:nvPr/>
        </p:nvSpPr>
        <p:spPr>
          <a:xfrm>
            <a:off x="5143504" y="1288164"/>
            <a:ext cx="3429024" cy="1497894"/>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DO" sz="2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rPr>
              <a:t>De motoconchista </a:t>
            </a:r>
            <a:endParaRPr lang="es-DO" sz="2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endParaRPr>
          </a:p>
        </p:txBody>
      </p:sp>
      <p:sp>
        <p:nvSpPr>
          <p:cNvPr id="6" name="5 Flecha derecha"/>
          <p:cNvSpPr/>
          <p:nvPr/>
        </p:nvSpPr>
        <p:spPr>
          <a:xfrm>
            <a:off x="500034" y="4429132"/>
            <a:ext cx="3500462" cy="1785950"/>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DO" sz="25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rPr>
              <a:t>A profesor de informática</a:t>
            </a:r>
            <a:endParaRPr lang="es-DO" sz="2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428868"/>
            <a:ext cx="4143404" cy="1500198"/>
          </a:xfrm>
        </p:spPr>
        <p:txBody>
          <a:bodyPr>
            <a:noAutofit/>
          </a:bodyPr>
          <a:lstStyle/>
          <a:p>
            <a:pPr algn="ctr"/>
            <a:r>
              <a:rPr lang="es-DO" sz="3600" dirty="0" smtClean="0">
                <a:solidFill>
                  <a:schemeClr val="tx1"/>
                </a:solidFill>
                <a:latin typeface="Trebuchet MS" pitchFamily="34" charset="0"/>
              </a:rPr>
              <a:t>CLARO-CODETEL a pedido del INDOTEL empezó a instalar teléfonos fijos inalámbricos con antenas externas en las casas de Mano Juan.</a:t>
            </a:r>
            <a:endParaRPr lang="es-DO" sz="3600" dirty="0">
              <a:solidFill>
                <a:schemeClr val="tx1"/>
              </a:solidFill>
              <a:latin typeface="Trebuchet MS" pitchFamily="34" charset="0"/>
            </a:endParaRPr>
          </a:p>
        </p:txBody>
      </p:sp>
      <p:pic>
        <p:nvPicPr>
          <p:cNvPr id="6" name="Picture 3" descr="C:\Fotos desde el 5 de enero de 2011\Republica Dominicana\Isla Saona 21 y 22 de Abril de 2011\DSC_019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2054" r="9494"/>
          <a:stretch>
            <a:fillRect/>
          </a:stretch>
        </p:blipFill>
        <p:spPr bwMode="auto">
          <a:xfrm>
            <a:off x="4429092" y="3320809"/>
            <a:ext cx="4714908" cy="35371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7286644" y="3571876"/>
            <a:ext cx="1714512" cy="340519"/>
          </a:xfrm>
          <a:prstGeom prst="wedgeRoundRectCallout">
            <a:avLst>
              <a:gd name="adj1" fmla="val -88997"/>
              <a:gd name="adj2" fmla="val 31552"/>
              <a:gd name="adj3" fmla="val 16667"/>
            </a:avLst>
          </a:prstGeom>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sz="1400" dirty="0" smtClean="0">
                <a:ln w="18415" cmpd="sng">
                  <a:solidFill>
                    <a:schemeClr val="bg1"/>
                  </a:solidFill>
                  <a:prstDash val="solid"/>
                </a:ln>
                <a:solidFill>
                  <a:schemeClr val="tx1"/>
                </a:solidFill>
                <a:effectLst>
                  <a:outerShdw blurRad="63500" dir="3600000" algn="tl" rotWithShape="0">
                    <a:srgbClr val="000000">
                      <a:alpha val="70000"/>
                    </a:srgbClr>
                  </a:outerShdw>
                </a:effectLst>
                <a:latin typeface="Trebuchet MS" pitchFamily="34" charset="0"/>
              </a:rPr>
              <a:t>Antena externa </a:t>
            </a:r>
            <a:endParaRPr lang="es-DO" sz="1400" dirty="0">
              <a:ln w="18415" cmpd="sng">
                <a:solidFill>
                  <a:schemeClr val="bg1"/>
                </a:solidFill>
                <a:prstDash val="solid"/>
              </a:ln>
              <a:solidFill>
                <a:schemeClr val="tx1"/>
              </a:solidFill>
              <a:effectLst>
                <a:outerShdw blurRad="63500" dir="3600000" algn="tl" rotWithShape="0">
                  <a:srgbClr val="000000">
                    <a:alpha val="70000"/>
                  </a:srgbClr>
                </a:outerShdw>
              </a:effectLst>
              <a:latin typeface="Trebuchet MS" pitchFamily="34" charset="0"/>
            </a:endParaRPr>
          </a:p>
        </p:txBody>
      </p:sp>
      <p:pic>
        <p:nvPicPr>
          <p:cNvPr id="8" name="Picture 3" descr="C:\Datos 2011\Fotos desde el 5 de enero de 2011\Republica Dominicana\Isla Saona 23 de Marzo de 2011\DSC_0059.JPG"/>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r="11065"/>
          <a:stretch>
            <a:fillRect/>
          </a:stretch>
        </p:blipFill>
        <p:spPr bwMode="auto">
          <a:xfrm>
            <a:off x="4550660" y="0"/>
            <a:ext cx="4593341"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4786314" y="214290"/>
            <a:ext cx="4214842" cy="830997"/>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sz="16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Trebuchet MS" pitchFamily="34" charset="0"/>
              </a:rPr>
              <a:t>Ahora puedan hablar por teléfono desde sus casas, gracias a los teléfonos con antenas externas.</a:t>
            </a:r>
            <a:endParaRPr lang="es-DO" sz="16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Trebuchet MS" pitchFamily="34" charset="0"/>
            </a:endParaRPr>
          </a:p>
        </p:txBody>
      </p:sp>
    </p:spTree>
    <p:extLst>
      <p:ext uri="{BB962C8B-B14F-4D97-AF65-F5344CB8AC3E}">
        <p14:creationId xmlns:p14="http://schemas.microsoft.com/office/powerpoint/2010/main" val="15660585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2886" y="928678"/>
            <a:ext cx="4114800" cy="1143000"/>
          </a:xfrm>
        </p:spPr>
        <p:txBody>
          <a:bodyPr>
            <a:noAutofit/>
          </a:bodyPr>
          <a:lstStyle/>
          <a:p>
            <a:pPr algn="ctr"/>
            <a:r>
              <a:rPr lang="es-NI" sz="3500" dirty="0" smtClean="0">
                <a:solidFill>
                  <a:schemeClr val="tx1"/>
                </a:solidFill>
                <a:latin typeface="Trebuchet MS" pitchFamily="34" charset="0"/>
              </a:rPr>
              <a:t>CODETEL esta instalado también un teléfono público usando paneles solares. </a:t>
            </a:r>
            <a:endParaRPr lang="es-NI" sz="3500" dirty="0">
              <a:solidFill>
                <a:schemeClr val="tx1"/>
              </a:solidFill>
              <a:latin typeface="Trebuchet MS" pitchFamily="34" charset="0"/>
            </a:endParaRPr>
          </a:p>
        </p:txBody>
      </p:sp>
      <p:pic>
        <p:nvPicPr>
          <p:cNvPr id="9220" name="Picture 4" descr="C:\Datos 2011\Fotos desde el 5 de enero de 2011\Republica Dominicana\Isla Saona 23 de Marzo de 2011\DSC_0130.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b="41599"/>
          <a:stretch>
            <a:fillRect/>
          </a:stretch>
        </p:blipFill>
        <p:spPr bwMode="auto">
          <a:xfrm>
            <a:off x="0" y="2773403"/>
            <a:ext cx="4643438" cy="40845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8" name="Picture 2" descr="C:\Datos 2011\Fotos desde el 5 de enero de 2011\Republica Dominicana\Isla Saona 23 de Marzo de 2011\DSC_0129.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572000" y="-28456"/>
            <a:ext cx="4572000" cy="6886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663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357166"/>
            <a:ext cx="3929090" cy="6000792"/>
          </a:xfrm>
        </p:spPr>
        <p:txBody>
          <a:bodyPr>
            <a:noAutofit/>
          </a:bodyPr>
          <a:lstStyle/>
          <a:p>
            <a:pPr algn="ctr"/>
            <a:r>
              <a:rPr lang="es-DO" sz="2300" dirty="0" smtClean="0">
                <a:solidFill>
                  <a:schemeClr val="tx1"/>
                </a:solidFill>
                <a:latin typeface="Trebuchet MS" pitchFamily="34" charset="0"/>
              </a:rPr>
              <a:t>No obstante, al logro del acceso a la comunicación telefónica,  quedaba pendiente el tema del acceso al Internet, con este objetivo  el día 21 de abril viajamos a Mano Juan e instalamos un Modem de acceso a la red UMTS de CLARO-CODETEL usando la antenas del teléfono domiciliario instalado en el local del Ministerio de Medio Ambiente.</a:t>
            </a:r>
            <a:endParaRPr lang="es-DO" sz="2300" dirty="0">
              <a:solidFill>
                <a:schemeClr val="tx1"/>
              </a:solidFill>
              <a:latin typeface="Trebuchet MS" pitchFamily="34" charset="0"/>
            </a:endParaRPr>
          </a:p>
        </p:txBody>
      </p:sp>
      <p:pic>
        <p:nvPicPr>
          <p:cNvPr id="7" name="Picture 5" descr="C:\Fotos desde el 5 de enero de 2011\Republica Dominicana\Isla Saona 21 y 22 de Abril de 2011\DSC_011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r="16589"/>
          <a:stretch>
            <a:fillRect/>
          </a:stretch>
        </p:blipFill>
        <p:spPr bwMode="auto">
          <a:xfrm>
            <a:off x="4205229" y="2928934"/>
            <a:ext cx="4938771" cy="39290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3" descr="C:\Fotos desde el 5 de enero de 2011\Republica Dominicana\Isla Saona 21 y 22 de Abril de 2011\DSC_011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t="15010" r="31272" b="21428"/>
          <a:stretch>
            <a:fillRect/>
          </a:stretch>
        </p:blipFill>
        <p:spPr bwMode="auto">
          <a:xfrm>
            <a:off x="4214809" y="0"/>
            <a:ext cx="4929191" cy="3025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8 CuadroTexto"/>
          <p:cNvSpPr txBox="1"/>
          <p:nvPr/>
        </p:nvSpPr>
        <p:spPr>
          <a:xfrm>
            <a:off x="4500562" y="142852"/>
            <a:ext cx="4357718" cy="374571"/>
          </a:xfrm>
          <a:prstGeom prst="wedgeRoundRectCallout">
            <a:avLst>
              <a:gd name="adj1" fmla="val 29366"/>
              <a:gd name="adj2" fmla="val 200575"/>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s-DO" sz="1600" dirty="0" smtClean="0">
                <a:ln w="18415" cmpd="sng">
                  <a:solidFill>
                    <a:schemeClr val="bg1"/>
                  </a:solidFill>
                  <a:prstDash val="solid"/>
                </a:ln>
                <a:solidFill>
                  <a:schemeClr val="bg1"/>
                </a:solidFill>
                <a:latin typeface="Trebuchet MS" pitchFamily="34" charset="0"/>
              </a:rPr>
              <a:t>Local del Ministerio de Medio Ambiente</a:t>
            </a:r>
            <a:endParaRPr lang="es-DO" sz="1600" dirty="0">
              <a:ln w="18415" cmpd="sng">
                <a:solidFill>
                  <a:schemeClr val="bg1"/>
                </a:solidFill>
                <a:prstDash val="solid"/>
              </a:ln>
              <a:solidFill>
                <a:schemeClr val="bg1"/>
              </a:solidFill>
              <a:latin typeface="Trebuchet MS" pitchFamily="34" charset="0"/>
            </a:endParaRPr>
          </a:p>
        </p:txBody>
      </p:sp>
      <p:sp>
        <p:nvSpPr>
          <p:cNvPr id="10" name="9 CuadroTexto"/>
          <p:cNvSpPr txBox="1"/>
          <p:nvPr/>
        </p:nvSpPr>
        <p:spPr>
          <a:xfrm>
            <a:off x="4357686" y="2357430"/>
            <a:ext cx="4600861" cy="340519"/>
          </a:xfrm>
          <a:prstGeom prst="wedgeRoundRectCallout">
            <a:avLst>
              <a:gd name="adj1" fmla="val 38129"/>
              <a:gd name="adj2" fmla="val 183064"/>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sz="1400" dirty="0" smtClean="0">
                <a:ln w="18415" cmpd="sng">
                  <a:solidFill>
                    <a:schemeClr val="bg1"/>
                  </a:solidFill>
                  <a:prstDash val="solid"/>
                </a:ln>
                <a:solidFill>
                  <a:schemeClr val="bg1"/>
                </a:solidFill>
                <a:latin typeface="Trebuchet MS" pitchFamily="34" charset="0"/>
              </a:rPr>
              <a:t>Modem de acceso  a la red UMTS de Claro utilizado</a:t>
            </a:r>
            <a:endParaRPr lang="es-DO" sz="1400" dirty="0">
              <a:ln w="18415" cmpd="sng">
                <a:solidFill>
                  <a:schemeClr val="bg1"/>
                </a:solidFill>
                <a:prstDash val="solid"/>
              </a:ln>
              <a:solidFill>
                <a:schemeClr val="bg1"/>
              </a:solidFill>
              <a:latin typeface="Trebuchet MS" pitchFamily="34" charset="0"/>
            </a:endParaRPr>
          </a:p>
        </p:txBody>
      </p:sp>
    </p:spTree>
    <p:extLst>
      <p:ext uri="{BB962C8B-B14F-4D97-AF65-F5344CB8AC3E}">
        <p14:creationId xmlns:p14="http://schemas.microsoft.com/office/powerpoint/2010/main" val="3592926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85736"/>
            <a:ext cx="8686800" cy="1143000"/>
          </a:xfrm>
        </p:spPr>
        <p:txBody>
          <a:bodyPr>
            <a:noAutofit/>
          </a:bodyPr>
          <a:lstStyle/>
          <a:p>
            <a:pPr algn="ctr"/>
            <a:r>
              <a:rPr lang="es-NI" sz="2900" dirty="0" smtClean="0">
                <a:solidFill>
                  <a:schemeClr val="tx1"/>
                </a:solidFill>
                <a:latin typeface="Trebuchet MS" pitchFamily="34" charset="0"/>
              </a:rPr>
              <a:t>Pudimos conectarnos al Internet de  CLARO- CODETEL y tener velocidades de hasta 1.44/0.290 Mbps</a:t>
            </a:r>
            <a:endParaRPr lang="es-NI" sz="2900" dirty="0">
              <a:solidFill>
                <a:schemeClr val="tx1"/>
              </a:solidFill>
              <a:latin typeface="Trebuchet MS" pitchFamily="34" charset="0"/>
            </a:endParaRPr>
          </a:p>
        </p:txBody>
      </p:sp>
      <p:pic>
        <p:nvPicPr>
          <p:cNvPr id="10243" name="Picture 3" descr="C:\Datos 2011\Fotos desde el 5 de enero de 2011\Republica Dominicana\Isla Saona 23 de Marzo de 2011\DSC_0056.JPG"/>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t="21112"/>
          <a:stretch>
            <a:fillRect/>
          </a:stretch>
        </p:blipFill>
        <p:spPr bwMode="auto">
          <a:xfrm>
            <a:off x="0" y="2071678"/>
            <a:ext cx="9144000" cy="4786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777" t="34309" r="32765" b="49944"/>
          <a:stretch/>
        </p:blipFill>
        <p:spPr bwMode="auto">
          <a:xfrm>
            <a:off x="0" y="1500174"/>
            <a:ext cx="9144000" cy="15731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2316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142852"/>
            <a:ext cx="4186238" cy="2714644"/>
          </a:xfrm>
        </p:spPr>
        <p:txBody>
          <a:bodyPr>
            <a:noAutofit/>
          </a:bodyPr>
          <a:lstStyle/>
          <a:p>
            <a:pPr algn="ctr"/>
            <a:r>
              <a:rPr lang="es-DO" sz="2200" dirty="0" smtClean="0">
                <a:solidFill>
                  <a:schemeClr val="tx1"/>
                </a:solidFill>
                <a:latin typeface="Trebuchet MS" pitchFamily="34" charset="0"/>
              </a:rPr>
              <a:t>Inmediatamente el Dr. Kelvin López y el Tte. Domingo Eliecer Zapata, comenzaron a darle uso, usando sus Blackberrys conectándose a la red WIFI que ahora estaba disponible.</a:t>
            </a:r>
            <a:endParaRPr lang="es-DO" sz="2200" dirty="0">
              <a:solidFill>
                <a:schemeClr val="tx1"/>
              </a:solidFill>
              <a:latin typeface="Trebuchet MS" pitchFamily="34" charset="0"/>
            </a:endParaRPr>
          </a:p>
        </p:txBody>
      </p:sp>
      <p:pic>
        <p:nvPicPr>
          <p:cNvPr id="7170" name="Picture 2" descr="C:\Fotos desde el 5 de enero de 2011\Republica Dominicana\Isla Saona 21 y 22 de Abril de 2011\DSC_0111.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20908"/>
          <a:stretch>
            <a:fillRect/>
          </a:stretch>
        </p:blipFill>
        <p:spPr bwMode="auto">
          <a:xfrm>
            <a:off x="0" y="3000372"/>
            <a:ext cx="4593734" cy="38576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1" name="Picture 3" descr="C:\Fotos desde el 5 de enero de 2011\Republica Dominicana\Isla Saona 21 y 22 de Abril de 2011\DSC_011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83373" y="1"/>
            <a:ext cx="455494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4786314" y="6269139"/>
            <a:ext cx="4243671" cy="340519"/>
          </a:xfrm>
          <a:prstGeom prst="wedgeRoundRectCallout">
            <a:avLst>
              <a:gd name="adj1" fmla="val -25805"/>
              <a:gd name="adj2" fmla="val -135047"/>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sz="1400" dirty="0" smtClean="0">
                <a:ln w="18415" cmpd="sng">
                  <a:solidFill>
                    <a:schemeClr val="bg1"/>
                  </a:solidFill>
                  <a:prstDash val="solid"/>
                </a:ln>
                <a:solidFill>
                  <a:schemeClr val="bg1"/>
                </a:solidFill>
                <a:latin typeface="Trebuchet MS" pitchFamily="34" charset="0"/>
              </a:rPr>
              <a:t>Doctor Kelvin López Medico de la Comunidad</a:t>
            </a:r>
            <a:endParaRPr lang="es-DO" sz="1400" dirty="0">
              <a:ln w="18415" cmpd="sng">
                <a:solidFill>
                  <a:schemeClr val="bg1"/>
                </a:solidFill>
                <a:prstDash val="solid"/>
              </a:ln>
              <a:solidFill>
                <a:schemeClr val="bg1"/>
              </a:solidFill>
              <a:latin typeface="Trebuchet MS" pitchFamily="34" charset="0"/>
            </a:endParaRPr>
          </a:p>
        </p:txBody>
      </p:sp>
      <p:sp>
        <p:nvSpPr>
          <p:cNvPr id="12" name="11 CuadroTexto"/>
          <p:cNvSpPr txBox="1"/>
          <p:nvPr/>
        </p:nvSpPr>
        <p:spPr>
          <a:xfrm>
            <a:off x="285720" y="6072206"/>
            <a:ext cx="3886481" cy="646986"/>
          </a:xfrm>
          <a:prstGeom prst="wedgeRoundRectCallout">
            <a:avLst>
              <a:gd name="adj1" fmla="val -4280"/>
              <a:gd name="adj2" fmla="val -107983"/>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sz="1600" dirty="0" smtClean="0">
                <a:ln w="18415" cmpd="sng">
                  <a:solidFill>
                    <a:schemeClr val="bg1"/>
                  </a:solidFill>
                  <a:prstDash val="solid"/>
                </a:ln>
                <a:solidFill>
                  <a:schemeClr val="bg1"/>
                </a:solidFill>
                <a:latin typeface="Trebuchet MS" pitchFamily="34" charset="0"/>
              </a:rPr>
              <a:t>Teniente Domingo Eliecer Zapata del  Ministerio de Medio Ambiente </a:t>
            </a:r>
            <a:endParaRPr lang="es-DO" sz="1600" dirty="0">
              <a:ln w="18415" cmpd="sng">
                <a:solidFill>
                  <a:schemeClr val="bg1"/>
                </a:solidFill>
                <a:prstDash val="solid"/>
              </a:ln>
              <a:solidFill>
                <a:schemeClr val="bg1"/>
              </a:solidFill>
              <a:latin typeface="Trebuchet MS" pitchFamily="34" charset="0"/>
            </a:endParaRPr>
          </a:p>
        </p:txBody>
      </p:sp>
    </p:spTree>
    <p:extLst>
      <p:ext uri="{BB962C8B-B14F-4D97-AF65-F5344CB8AC3E}">
        <p14:creationId xmlns:p14="http://schemas.microsoft.com/office/powerpoint/2010/main" val="34667662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357166"/>
            <a:ext cx="4143404" cy="2428892"/>
          </a:xfrm>
        </p:spPr>
        <p:txBody>
          <a:bodyPr>
            <a:noAutofit/>
          </a:bodyPr>
          <a:lstStyle/>
          <a:p>
            <a:pPr algn="ctr"/>
            <a:r>
              <a:rPr lang="es-DO" sz="2400" dirty="0" smtClean="0">
                <a:solidFill>
                  <a:schemeClr val="tx1"/>
                </a:solidFill>
                <a:latin typeface="Trebuchet MS" pitchFamily="34" charset="0"/>
              </a:rPr>
              <a:t>De igual manera aparecieron pobladores con su Laptop para comprobar que si era verdad que en Mano Juan ya se podía tener acceso al Internet.</a:t>
            </a:r>
            <a:endParaRPr lang="es-DO" sz="2400" dirty="0">
              <a:solidFill>
                <a:schemeClr val="tx1"/>
              </a:solidFill>
              <a:latin typeface="Trebuchet MS" pitchFamily="34" charset="0"/>
            </a:endParaRPr>
          </a:p>
        </p:txBody>
      </p:sp>
      <p:pic>
        <p:nvPicPr>
          <p:cNvPr id="8195" name="Picture 3" descr="C:\Fotos desde el 5 de enero de 2011\Republica Dominicana\Isla Saona 21 y 22 de Abril de 2011\DSC_0117.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5685"/>
            <a:ext cx="4572000" cy="6883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3" descr="C:\Fotos desde el 5 de enero de 2011\Republica Dominicana\Isla Saona 21 y 22 de Abril de 2011\DSC_0115.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3828" r="13224"/>
          <a:stretch>
            <a:fillRect/>
          </a:stretch>
        </p:blipFill>
        <p:spPr bwMode="auto">
          <a:xfrm>
            <a:off x="-32" y="3143249"/>
            <a:ext cx="4643470" cy="3714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80962" y="6000768"/>
            <a:ext cx="4419600" cy="715089"/>
          </a:xfrm>
          <a:prstGeom prst="wedgeRoundRectCallout">
            <a:avLst>
              <a:gd name="adj1" fmla="val 17685"/>
              <a:gd name="adj2" fmla="val -91219"/>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Trebuchet MS" pitchFamily="34" charset="0"/>
              </a:rPr>
              <a:t>Primera foto enviada desde Mano Juan usando un Celular Blackberry</a:t>
            </a:r>
            <a:endParaRPr lang="es-DO" dirty="0">
              <a:ln w="18415" cmpd="sng">
                <a:solidFill>
                  <a:schemeClr val="bg1"/>
                </a:solidFill>
                <a:prstDash val="solid"/>
              </a:ln>
              <a:solidFill>
                <a:schemeClr val="bg1"/>
              </a:solidFill>
              <a:effectLst>
                <a:outerShdw blurRad="63500" dir="3600000" algn="tl" rotWithShape="0">
                  <a:srgbClr val="000000">
                    <a:alpha val="70000"/>
                  </a:srgbClr>
                </a:outerShdw>
              </a:effectLst>
              <a:latin typeface="Trebuchet MS" pitchFamily="34" charset="0"/>
            </a:endParaRPr>
          </a:p>
        </p:txBody>
      </p:sp>
      <p:sp>
        <p:nvSpPr>
          <p:cNvPr id="6" name="5 CuadroTexto"/>
          <p:cNvSpPr txBox="1"/>
          <p:nvPr/>
        </p:nvSpPr>
        <p:spPr>
          <a:xfrm>
            <a:off x="4857752" y="214290"/>
            <a:ext cx="4133848" cy="715089"/>
          </a:xfrm>
          <a:prstGeom prst="wedgeRoundRectCallout">
            <a:avLst>
              <a:gd name="adj1" fmla="val 27961"/>
              <a:gd name="adj2" fmla="val 408027"/>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Trebuchet MS" pitchFamily="34" charset="0"/>
              </a:rPr>
              <a:t>Poblador de Mano Juan conectado al Internet con su Laptop.</a:t>
            </a:r>
            <a:endParaRPr lang="es-DO" dirty="0">
              <a:ln w="18415" cmpd="sng">
                <a:solidFill>
                  <a:schemeClr val="bg1"/>
                </a:solidFill>
                <a:prstDash val="solid"/>
              </a:ln>
              <a:solidFill>
                <a:schemeClr val="bg1"/>
              </a:solidFill>
              <a:effectLst>
                <a:outerShdw blurRad="63500" dir="3600000" algn="tl" rotWithShape="0">
                  <a:srgbClr val="000000">
                    <a:alpha val="70000"/>
                  </a:srgbClr>
                </a:outerShdw>
              </a:effectLst>
              <a:latin typeface="Trebuchet MS" pitchFamily="34" charset="0"/>
            </a:endParaRPr>
          </a:p>
        </p:txBody>
      </p:sp>
    </p:spTree>
    <p:extLst>
      <p:ext uri="{BB962C8B-B14F-4D97-AF65-F5344CB8AC3E}">
        <p14:creationId xmlns:p14="http://schemas.microsoft.com/office/powerpoint/2010/main" val="1069853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282" y="71414"/>
            <a:ext cx="3643338" cy="6286544"/>
          </a:xfrm>
        </p:spPr>
        <p:txBody>
          <a:bodyPr>
            <a:noAutofit/>
          </a:bodyPr>
          <a:lstStyle/>
          <a:p>
            <a:pPr algn="ctr"/>
            <a:r>
              <a:rPr lang="es-DO" sz="2300" dirty="0" smtClean="0">
                <a:solidFill>
                  <a:schemeClr val="tx1"/>
                </a:solidFill>
                <a:latin typeface="Trebuchet MS" pitchFamily="34" charset="0"/>
              </a:rPr>
              <a:t>El día 22 de Abril se procedió a instalar una pequeña repetidora de señal celular en el Restaurante Saona, el cual colinda con la oficina del Ministerio de Medio Ambiente, este equipo esta compuesto por:</a:t>
            </a:r>
            <a:br>
              <a:rPr lang="es-DO" sz="2300" dirty="0" smtClean="0">
                <a:solidFill>
                  <a:schemeClr val="tx1"/>
                </a:solidFill>
                <a:latin typeface="Trebuchet MS" pitchFamily="34" charset="0"/>
              </a:rPr>
            </a:br>
            <a:r>
              <a:rPr lang="es-DO" sz="2300" dirty="0" smtClean="0">
                <a:solidFill>
                  <a:schemeClr val="tx1"/>
                </a:solidFill>
                <a:latin typeface="Trebuchet MS" pitchFamily="34" charset="0"/>
              </a:rPr>
              <a:t>- Una repetidora, </a:t>
            </a:r>
            <a:br>
              <a:rPr lang="es-DO" sz="2300" dirty="0" smtClean="0">
                <a:solidFill>
                  <a:schemeClr val="tx1"/>
                </a:solidFill>
                <a:latin typeface="Trebuchet MS" pitchFamily="34" charset="0"/>
              </a:rPr>
            </a:br>
            <a:r>
              <a:rPr lang="es-DO" sz="2300" dirty="0" smtClean="0">
                <a:solidFill>
                  <a:schemeClr val="tx1"/>
                </a:solidFill>
                <a:latin typeface="Trebuchet MS" pitchFamily="34" charset="0"/>
              </a:rPr>
              <a:t>- Una antena de emisión de la señal  y </a:t>
            </a:r>
            <a:br>
              <a:rPr lang="es-DO" sz="2300" dirty="0" smtClean="0">
                <a:solidFill>
                  <a:schemeClr val="tx1"/>
                </a:solidFill>
                <a:latin typeface="Trebuchet MS" pitchFamily="34" charset="0"/>
              </a:rPr>
            </a:br>
            <a:r>
              <a:rPr lang="es-DO" sz="2300" dirty="0" smtClean="0">
                <a:solidFill>
                  <a:schemeClr val="tx1"/>
                </a:solidFill>
                <a:latin typeface="Trebuchet MS" pitchFamily="34" charset="0"/>
              </a:rPr>
              <a:t>- Una antena externa de recepción de la señal </a:t>
            </a:r>
            <a:endParaRPr lang="es-DO" sz="2300" dirty="0">
              <a:solidFill>
                <a:schemeClr val="tx1"/>
              </a:solidFill>
              <a:latin typeface="Trebuchet MS" pitchFamily="34" charset="0"/>
            </a:endParaRPr>
          </a:p>
        </p:txBody>
      </p:sp>
      <p:pic>
        <p:nvPicPr>
          <p:cNvPr id="5" name="Picture 3" descr="C:\Fotos desde el 5 de enero de 2011\Republica Dominicana\Isla Saona 21 y 22 de Abril de 2011\DSC_0222.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868921" y="0"/>
            <a:ext cx="5275079" cy="35004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descr="C:\Fotos desde el 5 de enero de 2011\Republica Dominicana\Isla Saona 21 y 22 de Abril de 2011\DSC_0237.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4287"/>
          <a:stretch>
            <a:fillRect/>
          </a:stretch>
        </p:blipFill>
        <p:spPr bwMode="auto">
          <a:xfrm>
            <a:off x="3857620" y="3500438"/>
            <a:ext cx="5286380" cy="3357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Llamada rectangular redondeada"/>
          <p:cNvSpPr/>
          <p:nvPr/>
        </p:nvSpPr>
        <p:spPr>
          <a:xfrm>
            <a:off x="7500958" y="142852"/>
            <a:ext cx="1425183" cy="408623"/>
          </a:xfrm>
          <a:prstGeom prst="wedgeRoundRectCallout">
            <a:avLst>
              <a:gd name="adj1" fmla="val -63604"/>
              <a:gd name="adj2" fmla="val 154428"/>
              <a:gd name="adj3" fmla="val 16667"/>
            </a:avLst>
          </a:prstGeom>
          <a:noFill/>
        </p:spPr>
        <p:style>
          <a:lnRef idx="2">
            <a:schemeClr val="accent2"/>
          </a:lnRef>
          <a:fillRef idx="1">
            <a:schemeClr val="lt1"/>
          </a:fillRef>
          <a:effectRef idx="0">
            <a:schemeClr val="accent2"/>
          </a:effectRef>
          <a:fontRef idx="minor">
            <a:schemeClr val="dk1"/>
          </a:fontRef>
        </p:style>
        <p:txBody>
          <a:bodyPr wrap="none">
            <a:spAutoFit/>
          </a:bodyPr>
          <a:lstStyle/>
          <a:p>
            <a:r>
              <a:rPr lang="es-DO" b="1" dirty="0" smtClean="0">
                <a:ln>
                  <a:solidFill>
                    <a:schemeClr val="bg1"/>
                  </a:solidFill>
                </a:ln>
                <a:solidFill>
                  <a:schemeClr val="bg1"/>
                </a:solidFill>
                <a:effectLst>
                  <a:outerShdw blurRad="38100" dist="38100" dir="2700000" algn="tl">
                    <a:srgbClr val="000000">
                      <a:alpha val="43137"/>
                    </a:srgbClr>
                  </a:outerShdw>
                </a:effectLst>
                <a:latin typeface="Trebuchet MS" pitchFamily="34" charset="0"/>
              </a:rPr>
              <a:t>Repetidora</a:t>
            </a:r>
            <a:endParaRPr lang="es-DO" b="1" dirty="0">
              <a:ln>
                <a:solidFill>
                  <a:schemeClr val="bg1"/>
                </a:solidFill>
              </a:ln>
              <a:solidFill>
                <a:schemeClr val="bg1"/>
              </a:solidFill>
              <a:effectLst>
                <a:outerShdw blurRad="38100" dist="38100" dir="2700000" algn="tl">
                  <a:srgbClr val="000000">
                    <a:alpha val="43137"/>
                  </a:srgbClr>
                </a:outerShdw>
              </a:effectLst>
              <a:latin typeface="Trebuchet MS" pitchFamily="34" charset="0"/>
            </a:endParaRPr>
          </a:p>
        </p:txBody>
      </p:sp>
      <p:sp>
        <p:nvSpPr>
          <p:cNvPr id="9" name="8 Llamada rectangular redondeada"/>
          <p:cNvSpPr/>
          <p:nvPr/>
        </p:nvSpPr>
        <p:spPr>
          <a:xfrm>
            <a:off x="4000496" y="3714752"/>
            <a:ext cx="3332969" cy="374571"/>
          </a:xfrm>
          <a:prstGeom prst="wedgeRoundRectCallout">
            <a:avLst>
              <a:gd name="adj1" fmla="val 31806"/>
              <a:gd name="adj2" fmla="val 148202"/>
              <a:gd name="adj3" fmla="val 16667"/>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DO" sz="1600" b="1" dirty="0" smtClean="0">
                <a:ln>
                  <a:solidFill>
                    <a:schemeClr val="bg1"/>
                  </a:solidFill>
                </a:ln>
                <a:solidFill>
                  <a:schemeClr val="bg1"/>
                </a:solidFill>
                <a:effectLst>
                  <a:outerShdw blurRad="38100" dist="38100" dir="2700000" algn="tl">
                    <a:srgbClr val="000000">
                      <a:alpha val="43137"/>
                    </a:srgbClr>
                  </a:outerShdw>
                </a:effectLst>
                <a:latin typeface="Trebuchet MS" pitchFamily="34" charset="0"/>
              </a:rPr>
              <a:t>Antena para  emisión de señal </a:t>
            </a:r>
            <a:endParaRPr lang="es-DO" sz="1600" b="1" dirty="0">
              <a:ln>
                <a:solidFill>
                  <a:schemeClr val="bg1"/>
                </a:solidFill>
              </a:ln>
              <a:solidFill>
                <a:schemeClr val="bg1"/>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29682815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142876"/>
            <a:ext cx="4114800" cy="2857496"/>
          </a:xfrm>
        </p:spPr>
        <p:txBody>
          <a:bodyPr>
            <a:noAutofit/>
          </a:bodyPr>
          <a:lstStyle/>
          <a:p>
            <a:pPr algn="ctr"/>
            <a:r>
              <a:rPr lang="es-DO" sz="2600" dirty="0" smtClean="0">
                <a:solidFill>
                  <a:schemeClr val="tx1"/>
                </a:solidFill>
                <a:latin typeface="Trebuchet MS" pitchFamily="34" charset="0"/>
              </a:rPr>
              <a:t>La antena de recepción utilizada, luego de la finalización de las pruebas realizadas fue ubicada en una torre existente en el local del Restaurante Saona.</a:t>
            </a:r>
            <a:endParaRPr lang="es-DO" sz="2600" dirty="0">
              <a:solidFill>
                <a:schemeClr val="tx1"/>
              </a:solidFill>
              <a:latin typeface="Trebuchet MS" pitchFamily="34" charset="0"/>
            </a:endParaRPr>
          </a:p>
        </p:txBody>
      </p:sp>
      <p:pic>
        <p:nvPicPr>
          <p:cNvPr id="5" name="Picture 4" descr="C:\Fotos desde el 5 de enero de 2011\Republica Dominicana\Isla Saona 21 y 22 de Abril de 2011\DSC_0242.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20890"/>
          <a:stretch>
            <a:fillRect/>
          </a:stretch>
        </p:blipFill>
        <p:spPr bwMode="auto">
          <a:xfrm>
            <a:off x="0" y="3000372"/>
            <a:ext cx="4598942" cy="38576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C:\Fotos desde el 5 de enero de 2011\Republica Dominicana\Isla Saona 21 y 22 de Abril de 2011\DSC_0224.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945"/>
            <a:ext cx="4572000" cy="68769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507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Fotos desde el 5 de enero de 2011\Republica Dominicana\Isla Saona 21 y 22 de Abril de 2011\DSC_0218.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7512" r="12358" b="8519"/>
          <a:stretch>
            <a:fillRect/>
          </a:stretch>
        </p:blipFill>
        <p:spPr bwMode="auto">
          <a:xfrm>
            <a:off x="4429124" y="0"/>
            <a:ext cx="4714876" cy="35718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4" descr="C:\Fotos desde el 5 de enero de 2011\Republica Dominicana\Isla Saona 21 y 22 de Abril de 2011\DSC_024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7365" t="11320"/>
          <a:stretch>
            <a:fillRect/>
          </a:stretch>
        </p:blipFill>
        <p:spPr bwMode="auto">
          <a:xfrm>
            <a:off x="4429124" y="3500438"/>
            <a:ext cx="4714876" cy="3357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214282" y="263982"/>
            <a:ext cx="4000528" cy="5632311"/>
          </a:xfrm>
          <a:prstGeom prst="rect">
            <a:avLst/>
          </a:prstGeom>
        </p:spPr>
        <p:txBody>
          <a:bodyPr wrap="square">
            <a:spAutoFit/>
          </a:bodyPr>
          <a:lstStyle/>
          <a:p>
            <a:pPr algn="ctr"/>
            <a:r>
              <a:rPr lang="es-DO" sz="2400" b="1" dirty="0" smtClean="0">
                <a:effectLst>
                  <a:outerShdw blurRad="31750" dist="25400" dir="5400000" algn="tl" rotWithShape="0">
                    <a:srgbClr val="000000">
                      <a:alpha val="25000"/>
                    </a:srgbClr>
                  </a:outerShdw>
                </a:effectLst>
                <a:latin typeface="Trebuchet MS" pitchFamily="34" charset="0"/>
                <a:ea typeface="+mj-ea"/>
                <a:cs typeface="+mj-cs"/>
              </a:rPr>
              <a:t>Los pobladores no salían de su asombro al poder hacer y recibir llamadas en el local del Restaurante y querían probar con sus propios equipos, pues antes tenían que caminar cerca de 800 m y subirse en un árbol. Fue aún mayor su sorpresa al comprobar que  la computadora que tenían en el restaurante podía conectarse al internet de alta velocidad. </a:t>
            </a:r>
            <a:endParaRPr lang="es-DO" sz="2400" b="1" dirty="0">
              <a:effectLst>
                <a:outerShdw blurRad="31750" dist="25400" dir="5400000" algn="tl" rotWithShape="0">
                  <a:srgbClr val="000000">
                    <a:alpha val="25000"/>
                  </a:srgbClr>
                </a:outerShdw>
              </a:effectLst>
              <a:latin typeface="Trebuchet MS" pitchFamily="34" charset="0"/>
              <a:ea typeface="+mj-ea"/>
              <a:cs typeface="+mj-cs"/>
            </a:endParaRPr>
          </a:p>
        </p:txBody>
      </p:sp>
      <p:sp>
        <p:nvSpPr>
          <p:cNvPr id="8" name="7 Llamada rectangular redondeada"/>
          <p:cNvSpPr/>
          <p:nvPr/>
        </p:nvSpPr>
        <p:spPr>
          <a:xfrm>
            <a:off x="4643438" y="3571876"/>
            <a:ext cx="4357718" cy="681038"/>
          </a:xfrm>
          <a:prstGeom prst="wedgeRoundRectCallout">
            <a:avLst>
              <a:gd name="adj1" fmla="val -16412"/>
              <a:gd name="adj2" fmla="val 95217"/>
              <a:gd name="adj3" fmla="val 16667"/>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DO" sz="1700" b="1" dirty="0" smtClean="0">
                <a:ln>
                  <a:solidFill>
                    <a:schemeClr val="bg1"/>
                  </a:solidFill>
                </a:ln>
                <a:solidFill>
                  <a:schemeClr val="bg1"/>
                </a:solidFill>
                <a:effectLst>
                  <a:outerShdw blurRad="38100" dist="38100" dir="2700000" algn="tl">
                    <a:srgbClr val="000000">
                      <a:alpha val="43137"/>
                    </a:srgbClr>
                  </a:outerShdw>
                </a:effectLst>
                <a:latin typeface="Trebuchet MS" pitchFamily="34" charset="0"/>
              </a:rPr>
              <a:t>Computadora del Restaurante Saona conectada al Internet</a:t>
            </a:r>
            <a:endParaRPr lang="es-DO" sz="1700" b="1" dirty="0">
              <a:ln>
                <a:solidFill>
                  <a:schemeClr val="bg1"/>
                </a:solidFill>
              </a:ln>
              <a:solidFill>
                <a:schemeClr val="bg1"/>
              </a:solidFill>
              <a:effectLst>
                <a:outerShdw blurRad="38100" dist="38100" dir="2700000" algn="tl">
                  <a:srgbClr val="000000">
                    <a:alpha val="43137"/>
                  </a:srgbClr>
                </a:outerShdw>
              </a:effectLst>
              <a:latin typeface="Trebuchet MS" pitchFamily="34" charset="0"/>
            </a:endParaRPr>
          </a:p>
        </p:txBody>
      </p:sp>
      <p:sp>
        <p:nvSpPr>
          <p:cNvPr id="9" name="8 Llamada rectangular redondeada"/>
          <p:cNvSpPr/>
          <p:nvPr/>
        </p:nvSpPr>
        <p:spPr>
          <a:xfrm>
            <a:off x="4857752" y="214290"/>
            <a:ext cx="4143404" cy="646986"/>
          </a:xfrm>
          <a:prstGeom prst="wedgeRoundRectCallout">
            <a:avLst>
              <a:gd name="adj1" fmla="val 3398"/>
              <a:gd name="adj2" fmla="val 85626"/>
              <a:gd name="adj3" fmla="val 16667"/>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DO" sz="1600" b="1" dirty="0" smtClean="0">
                <a:ln>
                  <a:solidFill>
                    <a:schemeClr val="bg1"/>
                  </a:solidFill>
                </a:ln>
                <a:solidFill>
                  <a:schemeClr val="bg1"/>
                </a:solidFill>
                <a:effectLst>
                  <a:outerShdw blurRad="38100" dist="38100" dir="2700000" algn="tl">
                    <a:srgbClr val="000000">
                      <a:alpha val="43137"/>
                    </a:srgbClr>
                  </a:outerShdw>
                </a:effectLst>
                <a:latin typeface="Trebuchet MS" pitchFamily="34" charset="0"/>
              </a:rPr>
              <a:t>Pobladores probando la realización de llamadas con sus celulares</a:t>
            </a:r>
            <a:endParaRPr lang="es-DO" sz="1600" b="1" dirty="0">
              <a:ln>
                <a:solidFill>
                  <a:schemeClr val="bg1"/>
                </a:solidFill>
              </a:ln>
              <a:solidFill>
                <a:schemeClr val="bg1"/>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2488581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142852"/>
            <a:ext cx="3357586" cy="6500858"/>
          </a:xfrm>
        </p:spPr>
        <p:txBody>
          <a:bodyPr>
            <a:normAutofit/>
          </a:bodyPr>
          <a:lstStyle/>
          <a:p>
            <a:pPr algn="ctr"/>
            <a:r>
              <a:rPr lang="es-DO" sz="2600" dirty="0" smtClean="0">
                <a:solidFill>
                  <a:schemeClr val="tx1"/>
                </a:solidFill>
                <a:latin typeface="Trebuchet MS" pitchFamily="34" charset="0"/>
              </a:rPr>
              <a:t>La conectividad de la computadora del Restaurante Saona, se logró mediante la utilización de una conexión USB de Banda Ancha de CLARO-CODETEL, la cual obtenía la señal de la pequeña repetidora que se había instalado.</a:t>
            </a:r>
            <a:endParaRPr lang="es-DO" sz="2600" dirty="0">
              <a:solidFill>
                <a:schemeClr val="tx1"/>
              </a:solidFill>
              <a:latin typeface="Trebuchet MS" pitchFamily="34" charset="0"/>
            </a:endParaRPr>
          </a:p>
        </p:txBody>
      </p:sp>
      <p:pic>
        <p:nvPicPr>
          <p:cNvPr id="5" name="Picture 2" descr="C:\Fotos desde el 5 de enero de 2011\Republica Dominicana\Isla Saona 21 y 22 de Abril de 2011\DSC_024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b="5291"/>
          <a:stretch>
            <a:fillRect/>
          </a:stretch>
        </p:blipFill>
        <p:spPr bwMode="auto">
          <a:xfrm>
            <a:off x="4028882" y="0"/>
            <a:ext cx="5115118" cy="3214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4143372" y="142852"/>
            <a:ext cx="3697987" cy="408623"/>
          </a:xfrm>
          <a:prstGeom prst="wedgeRoundRectCallout">
            <a:avLst>
              <a:gd name="adj1" fmla="val 6253"/>
              <a:gd name="adj2" fmla="val 386261"/>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b="1" dirty="0" smtClean="0">
                <a:ln>
                  <a:solidFill>
                    <a:schemeClr val="bg1"/>
                  </a:solidFill>
                </a:ln>
                <a:solidFill>
                  <a:schemeClr val="bg1"/>
                </a:solidFill>
                <a:latin typeface="Trebuchet MS" pitchFamily="34" charset="0"/>
              </a:rPr>
              <a:t>USB Banda Ancha de Claro</a:t>
            </a:r>
            <a:endParaRPr lang="es-DO" b="1" dirty="0">
              <a:ln>
                <a:solidFill>
                  <a:schemeClr val="bg1"/>
                </a:solidFill>
              </a:ln>
              <a:solidFill>
                <a:schemeClr val="bg1"/>
              </a:solidFill>
              <a:latin typeface="Trebuchet MS" pitchFamily="34" charset="0"/>
            </a:endParaRPr>
          </a:p>
        </p:txBody>
      </p:sp>
      <p:pic>
        <p:nvPicPr>
          <p:cNvPr id="9" name="Picture 2" descr="C:\Fotos desde el 5 de enero de 2011\Republica Dominicana\Isla Saona 21 y 22 de Abril de 2011\DSC_024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5094" b="10526"/>
          <a:stretch>
            <a:fillRect/>
          </a:stretch>
        </p:blipFill>
        <p:spPr bwMode="auto">
          <a:xfrm>
            <a:off x="4000496" y="3214686"/>
            <a:ext cx="5143504" cy="36433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286248" y="3357562"/>
            <a:ext cx="4714908" cy="919401"/>
          </a:xfrm>
          <a:prstGeom prst="wedgeRoundRectCallout">
            <a:avLst>
              <a:gd name="adj1" fmla="val 23791"/>
              <a:gd name="adj2" fmla="val 71282"/>
              <a:gd name="adj3" fmla="val 16667"/>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DO" sz="1600" b="1" dirty="0" smtClean="0">
                <a:ln>
                  <a:solidFill>
                    <a:schemeClr val="bg1"/>
                  </a:solidFill>
                </a:ln>
                <a:solidFill>
                  <a:schemeClr val="bg1"/>
                </a:solidFill>
                <a:effectLst>
                  <a:outerShdw blurRad="38100" dist="38100" dir="2700000" algn="tl">
                    <a:srgbClr val="000000">
                      <a:alpha val="43137"/>
                    </a:srgbClr>
                  </a:outerShdw>
                </a:effectLst>
                <a:latin typeface="Trebuchet MS" pitchFamily="34" charset="0"/>
              </a:rPr>
              <a:t>Ruddy el Administrador del Restaurante no sale de su asombro al ver que puede navegar a alta velocidad </a:t>
            </a:r>
            <a:endParaRPr lang="es-DO" sz="1600" b="1" dirty="0">
              <a:ln>
                <a:solidFill>
                  <a:schemeClr val="bg1"/>
                </a:solidFill>
              </a:ln>
              <a:solidFill>
                <a:schemeClr val="bg1"/>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41487327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2844" y="71414"/>
            <a:ext cx="8643998" cy="1323439"/>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bodyPr>
          <a:lstStyle/>
          <a:p>
            <a:pPr algn="ctr">
              <a:spcBef>
                <a:spcPct val="0"/>
              </a:spcBef>
            </a:pPr>
            <a:r>
              <a:rPr lang="es-DO"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A Julio del 2007: 56 Municipios y Distritos Municipales  de 384</a:t>
            </a:r>
            <a:endParaRPr lang="es-DO"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endParaRPr>
          </a:p>
        </p:txBody>
      </p:sp>
      <p:pic>
        <p:nvPicPr>
          <p:cNvPr id="3" name="Picture 4"/>
          <p:cNvPicPr>
            <a:picLocks noChangeAspect="1" noChangeArrowheads="1"/>
          </p:cNvPicPr>
          <p:nvPr/>
        </p:nvPicPr>
        <p:blipFill>
          <a:blip r:embed="rId3" cstate="print"/>
          <a:srcRect l="5468" t="9819" r="4687" b="13946"/>
          <a:stretch>
            <a:fillRect/>
          </a:stretch>
        </p:blipFill>
        <p:spPr bwMode="auto">
          <a:xfrm>
            <a:off x="500034" y="1564779"/>
            <a:ext cx="8113595" cy="5150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2293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42852"/>
            <a:ext cx="3186106" cy="6500858"/>
          </a:xfrm>
        </p:spPr>
        <p:txBody>
          <a:bodyPr>
            <a:noAutofit/>
          </a:bodyPr>
          <a:lstStyle/>
          <a:p>
            <a:pPr algn="ctr"/>
            <a:r>
              <a:rPr lang="es-DO" sz="2400" dirty="0" smtClean="0">
                <a:solidFill>
                  <a:schemeClr val="tx1"/>
                </a:solidFill>
                <a:latin typeface="Trebuchet MS" pitchFamily="34" charset="0"/>
              </a:rPr>
              <a:t>Ahora el Dr. López solo tiene que acercarse al lado del Restaurante para poder usar su Blackberry e incluso usar el Bbchat. </a:t>
            </a:r>
            <a:br>
              <a:rPr lang="es-DO" sz="2400" dirty="0" smtClean="0">
                <a:solidFill>
                  <a:schemeClr val="tx1"/>
                </a:solidFill>
                <a:latin typeface="Trebuchet MS" pitchFamily="34" charset="0"/>
              </a:rPr>
            </a:br>
            <a:r>
              <a:rPr lang="es-DO" sz="2400" dirty="0" smtClean="0">
                <a:solidFill>
                  <a:schemeClr val="tx1"/>
                </a:solidFill>
                <a:latin typeface="Trebuchet MS" pitchFamily="34" charset="0"/>
              </a:rPr>
              <a:t>Aquí observamos un fragmento de la conversación sostenida el día sábado 23 desde la ciudad de Santo Domingo. </a:t>
            </a:r>
            <a:endParaRPr lang="es-DO" sz="2400" dirty="0">
              <a:solidFill>
                <a:schemeClr val="tx1"/>
              </a:solidFill>
              <a:latin typeface="Trebuchet MS" pitchFamily="34" charset="0"/>
            </a:endParaRPr>
          </a:p>
        </p:txBody>
      </p:sp>
      <p:pic>
        <p:nvPicPr>
          <p:cNvPr id="1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4149" t="8858" r="56133" b="48336"/>
          <a:stretch/>
        </p:blipFill>
        <p:spPr bwMode="auto">
          <a:xfrm>
            <a:off x="4143372" y="2643182"/>
            <a:ext cx="4929222" cy="407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Fotos desde el 5 de enero de 2011\Republica Dominicana\Isla Saona 21 y 22 de Abril de 2011\DSC_0120.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t="13103" b="17008"/>
          <a:stretch>
            <a:fillRect/>
          </a:stretch>
        </p:blipFill>
        <p:spPr bwMode="auto">
          <a:xfrm>
            <a:off x="4214810" y="-24"/>
            <a:ext cx="4929190" cy="2571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20" y="2643182"/>
            <a:ext cx="1545600" cy="255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547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14290"/>
            <a:ext cx="8229600" cy="3429000"/>
          </a:xfrm>
        </p:spPr>
        <p:txBody>
          <a:bodyPr>
            <a:noAutofit/>
          </a:bodyPr>
          <a:lstStyle/>
          <a:p>
            <a:pPr algn="ctr"/>
            <a:r>
              <a:rPr lang="es-DO" sz="2100" dirty="0" smtClean="0">
                <a:solidFill>
                  <a:schemeClr val="tx1"/>
                </a:solidFill>
                <a:latin typeface="Trebuchet MS" pitchFamily="34" charset="0"/>
              </a:rPr>
              <a:t>Hoy día los niños y pobladores de Mano Juan saben que ya no estarán aislados del mundo, que ahora pueden tener teléfonos fijos en sus casas, usar sus celulares acercándose al Restaurante Saona y tener acceso al Internet de banda ancha en las afueras  de la oficina de Ministerio de Medio Ambiente. La tecnología ya existe y ha sido probada por el INDOTEL dentro de su misión de lograr el acceso universal. Ahora lo importante es que una vez instalados los servicios, estos se mantengan en el tiempo y que los encargados efectúen los pagos correspondientes.</a:t>
            </a:r>
            <a:endParaRPr lang="es-DO" sz="2100" dirty="0">
              <a:solidFill>
                <a:schemeClr val="tx1"/>
              </a:solidFill>
              <a:latin typeface="Trebuchet MS" pitchFamily="34" charset="0"/>
            </a:endParaRPr>
          </a:p>
        </p:txBody>
      </p:sp>
      <p:pic>
        <p:nvPicPr>
          <p:cNvPr id="5" name="Picture 2" descr="C:\Fotos desde el 5 de enero de 2011\Republica Dominicana\Isla Saona 21 y 22 de Abril de 2011\DSC_007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3643315"/>
            <a:ext cx="4844457" cy="3214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descr="C:\Fotos desde el 5 de enero de 2011\Republica Dominicana\Isla Saona 21 y 22 de Abril de 2011\DSC_004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4149" r="5898"/>
          <a:stretch>
            <a:fillRect/>
          </a:stretch>
        </p:blipFill>
        <p:spPr bwMode="auto">
          <a:xfrm>
            <a:off x="4786314" y="3643315"/>
            <a:ext cx="4357718" cy="3214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758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FOTOS Y DATOS ESTADISITICOS\FOTOS\36.JPG"/>
          <p:cNvPicPr>
            <a:picLocks noChangeAspect="1" noChangeArrowheads="1"/>
          </p:cNvPicPr>
          <p:nvPr/>
        </p:nvPicPr>
        <p:blipFill>
          <a:blip r:embed="rId3" cstate="print"/>
          <a:srcRect l="6944"/>
          <a:stretch>
            <a:fillRect/>
          </a:stretch>
        </p:blipFill>
        <p:spPr bwMode="auto">
          <a:xfrm>
            <a:off x="4357686" y="-1"/>
            <a:ext cx="4786314" cy="3429003"/>
          </a:xfrm>
          <a:prstGeom prst="rect">
            <a:avLst/>
          </a:prstGeom>
          <a:noFill/>
        </p:spPr>
      </p:pic>
      <p:pic>
        <p:nvPicPr>
          <p:cNvPr id="3" name="Picture 2" descr="I:\Carpeta de Datos\UIT\Fotos\PHOT0014.JPG"/>
          <p:cNvPicPr>
            <a:picLocks noChangeAspect="1" noChangeArrowheads="1"/>
          </p:cNvPicPr>
          <p:nvPr/>
        </p:nvPicPr>
        <p:blipFill>
          <a:blip r:embed="rId4" cstate="print"/>
          <a:srcRect l="6944" t="5556"/>
          <a:stretch>
            <a:fillRect/>
          </a:stretch>
        </p:blipFill>
        <p:spPr bwMode="auto">
          <a:xfrm>
            <a:off x="4357686" y="3214686"/>
            <a:ext cx="4786314" cy="3643314"/>
          </a:xfrm>
          <a:prstGeom prst="rect">
            <a:avLst/>
          </a:prstGeom>
          <a:noFill/>
        </p:spPr>
      </p:pic>
      <p:pic>
        <p:nvPicPr>
          <p:cNvPr id="5" name="Picture 2" descr="C:\Carpeta de Datos\Republica Dominicana\Publicaciones\Indotel te conecta\38.JPG"/>
          <p:cNvPicPr>
            <a:picLocks noChangeAspect="1" noChangeArrowheads="1"/>
          </p:cNvPicPr>
          <p:nvPr/>
        </p:nvPicPr>
        <p:blipFill>
          <a:blip r:embed="rId5" cstate="print"/>
          <a:srcRect l="13815" t="13184" r="23178" b="6250"/>
          <a:stretch>
            <a:fillRect/>
          </a:stretch>
        </p:blipFill>
        <p:spPr bwMode="auto">
          <a:xfrm>
            <a:off x="0" y="2928934"/>
            <a:ext cx="4357686" cy="3929067"/>
          </a:xfrm>
          <a:prstGeom prst="rect">
            <a:avLst/>
          </a:prstGeom>
          <a:noFill/>
        </p:spPr>
      </p:pic>
      <p:sp>
        <p:nvSpPr>
          <p:cNvPr id="6" name="5 CuadroTexto"/>
          <p:cNvSpPr txBox="1"/>
          <p:nvPr/>
        </p:nvSpPr>
        <p:spPr>
          <a:xfrm>
            <a:off x="214282" y="142852"/>
            <a:ext cx="4071966"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DO"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Video Chicos La Yautía</a:t>
            </a:r>
            <a:endParaRPr lang="es-DO"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endParaRPr>
          </a:p>
        </p:txBody>
      </p:sp>
      <p:pic>
        <p:nvPicPr>
          <p:cNvPr id="8194" name="Picture 2"/>
          <p:cNvPicPr>
            <a:picLocks noChangeAspect="1" noChangeArrowheads="1"/>
          </p:cNvPicPr>
          <p:nvPr/>
        </p:nvPicPr>
        <p:blipFill>
          <a:blip r:embed="rId6" cstate="print"/>
          <a:stretch>
            <a:fillRect/>
          </a:stretch>
        </p:blipFill>
        <p:spPr bwMode="auto">
          <a:xfrm>
            <a:off x="1142976" y="1857364"/>
            <a:ext cx="2024247" cy="1172151"/>
          </a:xfrm>
          <a:prstGeom prst="rect">
            <a:avLst/>
          </a:prstGeom>
          <a:noFill/>
          <a:ln>
            <a:noFill/>
          </a:ln>
        </p:spPr>
      </p:pic>
    </p:spTree>
    <p:extLst>
      <p:ext uri="{BB962C8B-B14F-4D97-AF65-F5344CB8AC3E}">
        <p14:creationId xmlns:p14="http://schemas.microsoft.com/office/powerpoint/2010/main" val="228080964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Fotos desde el 5 de enero de 2011\Republica Dominicana\Isla Saona 21 y 22 de Abril de 2011\DSC_0180.JPG"/>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t="5814" r="20051" b="3532"/>
          <a:stretch>
            <a:fillRect/>
          </a:stretch>
        </p:blipFill>
        <p:spPr bwMode="auto">
          <a:xfrm>
            <a:off x="0" y="0"/>
            <a:ext cx="9114393"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500430" y="4786322"/>
            <a:ext cx="5357850" cy="175432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DO"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Gracias</a:t>
            </a:r>
          </a:p>
          <a:p>
            <a:pPr algn="r"/>
            <a:r>
              <a:rPr lang="es-DO"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Edwin San Román</a:t>
            </a:r>
          </a:p>
          <a:p>
            <a:pPr algn="r"/>
            <a:r>
              <a:rPr lang="es-DO"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esanr@indotel.gob.do</a:t>
            </a:r>
            <a:endParaRPr lang="es-DO"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endParaRPr>
          </a:p>
        </p:txBody>
      </p:sp>
    </p:spTree>
    <p:extLst>
      <p:ext uri="{BB962C8B-B14F-4D97-AF65-F5344CB8AC3E}">
        <p14:creationId xmlns:p14="http://schemas.microsoft.com/office/powerpoint/2010/main" val="2827952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2844" y="71414"/>
            <a:ext cx="8858280" cy="1323439"/>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bodyPr>
          <a:lstStyle/>
          <a:p>
            <a:pPr algn="ctr">
              <a:spcBef>
                <a:spcPct val="0"/>
              </a:spcBef>
            </a:pPr>
            <a:r>
              <a:rPr lang="es-DO"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A Marzo de 2011: 340 Municipios y Distritos Municipales de 384 </a:t>
            </a:r>
            <a:endParaRPr lang="es-DO"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endParaRPr>
          </a:p>
        </p:txBody>
      </p:sp>
      <p:pic>
        <p:nvPicPr>
          <p:cNvPr id="4" name="Picture 3"/>
          <p:cNvPicPr>
            <a:picLocks noChangeAspect="1" noChangeArrowheads="1"/>
          </p:cNvPicPr>
          <p:nvPr/>
        </p:nvPicPr>
        <p:blipFill>
          <a:blip r:embed="rId3" cstate="print"/>
          <a:srcRect l="5468" t="11077" r="4687" b="14355"/>
          <a:stretch>
            <a:fillRect/>
          </a:stretch>
        </p:blipFill>
        <p:spPr bwMode="auto">
          <a:xfrm>
            <a:off x="285720" y="1487185"/>
            <a:ext cx="8501122" cy="52279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514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2" y="219092"/>
            <a:ext cx="4714908" cy="2781280"/>
          </a:xfrm>
        </p:spPr>
        <p:txBody>
          <a:bodyPr>
            <a:noAutofit/>
          </a:bodyPr>
          <a:lstStyle/>
          <a:p>
            <a:pPr algn="ctr">
              <a:buFont typeface="Wingdings" pitchFamily="2" charset="2"/>
              <a:buChar char="Ø"/>
            </a:pPr>
            <a:r>
              <a:rPr lang="es-ES" sz="2000" b="1" dirty="0" smtClean="0">
                <a:effectLst>
                  <a:outerShdw blurRad="31750" dist="25400" dir="5400000" algn="tl" rotWithShape="0">
                    <a:srgbClr val="000000">
                      <a:alpha val="25000"/>
                    </a:srgbClr>
                  </a:outerShdw>
                </a:effectLst>
                <a:latin typeface="Trebuchet MS" pitchFamily="34" charset="0"/>
                <a:ea typeface="+mj-ea"/>
                <a:cs typeface="+mj-cs"/>
              </a:rPr>
              <a:t>El INDOTEL se ha propuesto enfocar sus  acciones y actividades para conseguir el objetivo de que los y las dominicanas, tengan la oportunidad de  acceder a los servicios de telecomunicaciones, sin importar su condición económica o ubicación geográfica.</a:t>
            </a:r>
            <a:endParaRPr lang="es-DO" sz="2000" b="1" dirty="0">
              <a:effectLst>
                <a:outerShdw blurRad="31750" dist="25400" dir="5400000" algn="tl" rotWithShape="0">
                  <a:srgbClr val="000000">
                    <a:alpha val="25000"/>
                  </a:srgbClr>
                </a:outerShdw>
              </a:effectLst>
              <a:latin typeface="Trebuchet MS" pitchFamily="34" charset="0"/>
              <a:ea typeface="+mj-ea"/>
              <a:cs typeface="+mj-cs"/>
            </a:endParaRPr>
          </a:p>
        </p:txBody>
      </p:sp>
      <p:pic>
        <p:nvPicPr>
          <p:cNvPr id="6" name="Picture 4" descr="C:\Carpeta de Datos\Presentaciones y discursos\Republica Dominicana\Dr. Vargas\Dr. Vargas Television 4 de Diciembre de 2008\New Folder (2)\DSC_0158.JPG"/>
          <p:cNvPicPr>
            <a:picLocks noGrp="1" noChangeAspect="1" noChangeArrowheads="1"/>
          </p:cNvPicPr>
          <p:nvPr>
            <p:ph sz="half" idx="2"/>
          </p:nvPr>
        </p:nvPicPr>
        <p:blipFill>
          <a:blip r:embed="rId2" cstate="print"/>
          <a:srcRect r="5085"/>
          <a:stretch>
            <a:fillRect/>
          </a:stretch>
        </p:blipFill>
        <p:spPr>
          <a:xfrm>
            <a:off x="5000628" y="285728"/>
            <a:ext cx="4000528" cy="6361015"/>
          </a:xfrm>
          <a:prstGeom prst="rect">
            <a:avLst/>
          </a:prstGeom>
          <a:ln>
            <a:noFill/>
          </a:ln>
          <a:effectLst>
            <a:outerShdw blurRad="292100" dist="139700" dir="2700000" algn="tl" rotWithShape="0">
              <a:srgbClr val="333333">
                <a:alpha val="65000"/>
              </a:srgbClr>
            </a:outerShdw>
          </a:effectLst>
        </p:spPr>
      </p:pic>
      <p:pic>
        <p:nvPicPr>
          <p:cNvPr id="5" name="Picture 3" descr="C:\Users\amdejesus\Pictures\INDOTEL\banda ancha\DSC06174.JPG"/>
          <p:cNvPicPr>
            <a:picLocks noChangeAspect="1" noChangeArrowheads="1"/>
          </p:cNvPicPr>
          <p:nvPr/>
        </p:nvPicPr>
        <p:blipFill>
          <a:blip r:embed="rId3" cstate="print"/>
          <a:srcRect l="10664" r="4028"/>
          <a:stretch>
            <a:fillRect/>
          </a:stretch>
        </p:blipFill>
        <p:spPr bwMode="auto">
          <a:xfrm>
            <a:off x="142844" y="3071810"/>
            <a:ext cx="4572032" cy="35718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71406" y="928670"/>
            <a:ext cx="8929750" cy="2214578"/>
          </a:xfrm>
        </p:spPr>
        <p:txBody>
          <a:bodyPr>
            <a:normAutofit/>
          </a:bodyPr>
          <a:lstStyle/>
          <a:p>
            <a:pPr marL="624078" indent="-514350">
              <a:buSzPct val="100000"/>
              <a:buNone/>
            </a:pPr>
            <a:r>
              <a:rPr lang="es-DO" b="1" dirty="0" smtClean="0">
                <a:latin typeface="Trebuchet MS" pitchFamily="34" charset="0"/>
              </a:rPr>
              <a:t>     Promoción de la Competencia</a:t>
            </a:r>
          </a:p>
          <a:p>
            <a:pPr lvl="2">
              <a:buClr>
                <a:schemeClr val="accent1"/>
              </a:buClr>
              <a:buFont typeface="Wingdings" pitchFamily="2" charset="2"/>
              <a:buChar char="Ø"/>
            </a:pPr>
            <a:r>
              <a:rPr lang="es-ES" sz="2400" dirty="0" smtClean="0">
                <a:latin typeface="Trebuchet MS" pitchFamily="34" charset="0"/>
                <a:cs typeface="Arial" pitchFamily="34" charset="0"/>
              </a:rPr>
              <a:t>Se facilita la entrada  de competidores</a:t>
            </a:r>
            <a:r>
              <a:rPr lang="es-DO" sz="2400" dirty="0" smtClean="0">
                <a:latin typeface="Trebuchet MS" pitchFamily="34" charset="0"/>
                <a:cs typeface="Arial" pitchFamily="34" charset="0"/>
              </a:rPr>
              <a:t>, </a:t>
            </a:r>
            <a:r>
              <a:rPr lang="es-ES" sz="2400" dirty="0" smtClean="0">
                <a:latin typeface="Trebuchet MS" pitchFamily="34" charset="0"/>
                <a:cs typeface="Arial" pitchFamily="34" charset="0"/>
              </a:rPr>
              <a:t>pues las experiencias  mundiales   demuestran  que el  mejor  regulador  es  la competencia,  si  se mantiene  leal  y franca. </a:t>
            </a:r>
            <a:endParaRPr lang="es-DO" dirty="0" smtClean="0">
              <a:latin typeface="Trebuchet MS" pitchFamily="34" charset="0"/>
            </a:endParaRPr>
          </a:p>
          <a:p>
            <a:pPr lvl="2">
              <a:buNone/>
            </a:pPr>
            <a:endParaRPr lang="es-DO" dirty="0" smtClean="0">
              <a:latin typeface="Trebuchet MS" pitchFamily="34" charset="0"/>
            </a:endParaRPr>
          </a:p>
        </p:txBody>
      </p:sp>
      <p:pic>
        <p:nvPicPr>
          <p:cNvPr id="6" name="Picture 3"/>
          <p:cNvPicPr>
            <a:picLocks noChangeAspect="1" noChangeArrowheads="1"/>
          </p:cNvPicPr>
          <p:nvPr/>
        </p:nvPicPr>
        <p:blipFill>
          <a:blip r:embed="rId3"/>
          <a:srcRect l="15722" t="35718" r="60547" b="22534"/>
          <a:stretch>
            <a:fillRect/>
          </a:stretch>
        </p:blipFill>
        <p:spPr bwMode="auto">
          <a:xfrm>
            <a:off x="428596" y="3013602"/>
            <a:ext cx="2571768" cy="3619526"/>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l="51611" t="34802" r="15430" b="11181"/>
          <a:stretch>
            <a:fillRect/>
          </a:stretch>
        </p:blipFill>
        <p:spPr bwMode="auto">
          <a:xfrm>
            <a:off x="5929322" y="2768595"/>
            <a:ext cx="3000396" cy="3933853"/>
          </a:xfrm>
          <a:prstGeom prst="rect">
            <a:avLst/>
          </a:prstGeom>
          <a:noFill/>
          <a:ln>
            <a:noFill/>
          </a:ln>
        </p:spPr>
      </p:pic>
      <p:sp>
        <p:nvSpPr>
          <p:cNvPr id="8" name="7 Flecha a la derecha con muesca"/>
          <p:cNvSpPr/>
          <p:nvPr/>
        </p:nvSpPr>
        <p:spPr>
          <a:xfrm>
            <a:off x="3286116" y="4143380"/>
            <a:ext cx="2500330" cy="85725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DO" dirty="0">
              <a:latin typeface="Trebuchet MS" pitchFamily="34" charset="0"/>
            </a:endParaRPr>
          </a:p>
        </p:txBody>
      </p:sp>
      <p:sp>
        <p:nvSpPr>
          <p:cNvPr id="10" name="1 Título"/>
          <p:cNvSpPr txBox="1">
            <a:spLocks/>
          </p:cNvSpPr>
          <p:nvPr/>
        </p:nvSpPr>
        <p:spPr>
          <a:xfrm>
            <a:off x="428596" y="149346"/>
            <a:ext cx="8472518" cy="70788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Políticas Aplicadas</a:t>
            </a:r>
            <a:endParaRPr kumimoji="0" lang="es-DO" sz="40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428628" y="857232"/>
            <a:ext cx="5286380" cy="5643602"/>
          </a:xfrm>
        </p:spPr>
        <p:txBody>
          <a:bodyPr>
            <a:normAutofit/>
          </a:bodyPr>
          <a:lstStyle/>
          <a:p>
            <a:pPr marL="624078" indent="-514350">
              <a:buSzPct val="100000"/>
              <a:buNone/>
            </a:pPr>
            <a:r>
              <a:rPr lang="es-DO" b="1" dirty="0" smtClean="0">
                <a:latin typeface="Trebuchet MS" pitchFamily="34" charset="0"/>
              </a:rPr>
              <a:t>	  Promoción de la Inversión</a:t>
            </a:r>
          </a:p>
          <a:p>
            <a:pPr marL="624078" indent="-514350">
              <a:buSzPct val="100000"/>
              <a:buNone/>
            </a:pPr>
            <a:endParaRPr lang="es-DO" sz="1000" b="1" dirty="0" smtClean="0">
              <a:latin typeface="Trebuchet MS" pitchFamily="34" charset="0"/>
            </a:endParaRPr>
          </a:p>
          <a:p>
            <a:pPr lvl="2">
              <a:buClr>
                <a:schemeClr val="accent1"/>
              </a:buClr>
              <a:buFont typeface="Wingdings" pitchFamily="2" charset="2"/>
              <a:buChar char="Ø"/>
            </a:pPr>
            <a:r>
              <a:rPr lang="es-DO" dirty="0">
                <a:latin typeface="Trebuchet MS" pitchFamily="34" charset="0"/>
              </a:rPr>
              <a:t>Demostración práctica de que en las áreas rurales existe demanda y hay  voluntad de pago</a:t>
            </a:r>
            <a:r>
              <a:rPr lang="es-DO" dirty="0" smtClean="0">
                <a:latin typeface="Trebuchet MS" pitchFamily="34" charset="0"/>
              </a:rPr>
              <a:t>.</a:t>
            </a:r>
          </a:p>
          <a:p>
            <a:pPr marL="630936" lvl="2" indent="0">
              <a:buClr>
                <a:schemeClr val="accent1"/>
              </a:buClr>
              <a:buNone/>
            </a:pPr>
            <a:endParaRPr lang="es-DO" dirty="0">
              <a:latin typeface="Trebuchet MS" pitchFamily="34" charset="0"/>
            </a:endParaRPr>
          </a:p>
          <a:p>
            <a:pPr lvl="2">
              <a:buClr>
                <a:schemeClr val="accent1"/>
              </a:buClr>
              <a:buFont typeface="Wingdings" pitchFamily="2" charset="2"/>
              <a:buChar char="Ø"/>
            </a:pPr>
            <a:r>
              <a:rPr lang="es-DO" dirty="0" smtClean="0">
                <a:latin typeface="Trebuchet MS" pitchFamily="34" charset="0"/>
              </a:rPr>
              <a:t>Incentivo al sector privado para  que invierta en el desarrollo de las telecomunicaciones en las zonas rurales.</a:t>
            </a:r>
          </a:p>
          <a:p>
            <a:pPr lvl="2">
              <a:buClr>
                <a:schemeClr val="accent1"/>
              </a:buClr>
              <a:buFont typeface="Wingdings" pitchFamily="2" charset="2"/>
              <a:buChar char="Ø"/>
            </a:pPr>
            <a:endParaRPr lang="es-DO" sz="1100" dirty="0" smtClean="0">
              <a:latin typeface="Trebuchet MS" pitchFamily="34" charset="0"/>
            </a:endParaRPr>
          </a:p>
          <a:p>
            <a:pPr lvl="2">
              <a:buClr>
                <a:schemeClr val="accent1"/>
              </a:buClr>
              <a:buFont typeface="Wingdings" pitchFamily="2" charset="2"/>
              <a:buChar char="Ø"/>
            </a:pPr>
            <a:r>
              <a:rPr lang="es-DO" dirty="0" smtClean="0">
                <a:latin typeface="Trebuchet MS" pitchFamily="34" charset="0"/>
              </a:rPr>
              <a:t>Ofertas de subsidios para la ejecución de proyectos de alcance rural.</a:t>
            </a:r>
          </a:p>
          <a:p>
            <a:pPr lvl="2">
              <a:buClr>
                <a:schemeClr val="accent1"/>
              </a:buClr>
              <a:buFont typeface="Wingdings" pitchFamily="2" charset="2"/>
              <a:buChar char="Ø"/>
            </a:pPr>
            <a:endParaRPr lang="es-DO" sz="1000" dirty="0" smtClean="0">
              <a:latin typeface="Trebuchet MS" pitchFamily="34" charset="0"/>
            </a:endParaRPr>
          </a:p>
        </p:txBody>
      </p:sp>
      <p:pic>
        <p:nvPicPr>
          <p:cNvPr id="3074" name="Picture 2" descr="C:\Users\amdejesus\Pictures\INDOTEL\VARIAS\2.JPG"/>
          <p:cNvPicPr>
            <a:picLocks noChangeAspect="1" noChangeArrowheads="1"/>
          </p:cNvPicPr>
          <p:nvPr/>
        </p:nvPicPr>
        <p:blipFill>
          <a:blip r:embed="rId2" cstate="print"/>
          <a:srcRect l="9375" t="16666"/>
          <a:stretch>
            <a:fillRect/>
          </a:stretch>
        </p:blipFill>
        <p:spPr bwMode="auto">
          <a:xfrm>
            <a:off x="4857752" y="928694"/>
            <a:ext cx="4143372" cy="5715016"/>
          </a:xfrm>
          <a:prstGeom prst="rect">
            <a:avLst/>
          </a:prstGeom>
          <a:ln>
            <a:noFill/>
          </a:ln>
          <a:effectLst>
            <a:outerShdw blurRad="292100" dist="139700" dir="2700000" algn="tl" rotWithShape="0">
              <a:srgbClr val="333333">
                <a:alpha val="65000"/>
              </a:srgbClr>
            </a:outerShdw>
          </a:effectLst>
        </p:spPr>
      </p:pic>
      <p:sp>
        <p:nvSpPr>
          <p:cNvPr id="6" name="1 Título"/>
          <p:cNvSpPr txBox="1">
            <a:spLocks/>
          </p:cNvSpPr>
          <p:nvPr/>
        </p:nvSpPr>
        <p:spPr>
          <a:xfrm>
            <a:off x="428596" y="71414"/>
            <a:ext cx="8472518" cy="70788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Políticas Aplicadas</a:t>
            </a:r>
            <a:endParaRPr kumimoji="0" lang="es-DO" sz="40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3587774" y="1071546"/>
            <a:ext cx="5413382" cy="5500726"/>
          </a:xfrm>
          <a:prstGeom prst="rect">
            <a:avLst/>
          </a:prstGeom>
          <a:noFill/>
          <a:ln w="9525">
            <a:noFill/>
            <a:miter lim="800000"/>
            <a:headEnd/>
            <a:tailEnd/>
          </a:ln>
          <a:effectLst/>
        </p:spPr>
      </p:pic>
      <p:sp>
        <p:nvSpPr>
          <p:cNvPr id="2" name="1 Marcador de contenido"/>
          <p:cNvSpPr>
            <a:spLocks noGrp="1"/>
          </p:cNvSpPr>
          <p:nvPr>
            <p:ph idx="1"/>
          </p:nvPr>
        </p:nvSpPr>
        <p:spPr>
          <a:xfrm>
            <a:off x="-214346" y="1000108"/>
            <a:ext cx="3643338" cy="5214974"/>
          </a:xfrm>
        </p:spPr>
        <p:txBody>
          <a:bodyPr>
            <a:noAutofit/>
          </a:bodyPr>
          <a:lstStyle/>
          <a:p>
            <a:pPr algn="ctr">
              <a:buNone/>
            </a:pPr>
            <a:r>
              <a:rPr lang="es-DO" sz="1800" dirty="0" smtClean="0">
                <a:latin typeface="Trebuchet MS" pitchFamily="34" charset="0"/>
                <a:cs typeface="Arial" pitchFamily="34" charset="0"/>
              </a:rPr>
              <a:t>	</a:t>
            </a:r>
            <a:r>
              <a:rPr lang="es-DO" sz="2500" b="1" dirty="0" smtClean="0">
                <a:latin typeface="Trebuchet MS" pitchFamily="34" charset="0"/>
              </a:rPr>
              <a:t>Gracias a las políticas aplicadas:</a:t>
            </a:r>
          </a:p>
          <a:p>
            <a:pPr algn="ctr">
              <a:buNone/>
            </a:pPr>
            <a:endParaRPr lang="es-DO" sz="1800" b="1" dirty="0" smtClean="0">
              <a:latin typeface="Trebuchet MS" pitchFamily="34" charset="0"/>
            </a:endParaRPr>
          </a:p>
          <a:p>
            <a:pPr lvl="1" algn="ctr">
              <a:buFont typeface="Wingdings" pitchFamily="2" charset="2"/>
              <a:buChar char="Ø"/>
            </a:pPr>
            <a:r>
              <a:rPr lang="es-ES" sz="1800" dirty="0" smtClean="0">
                <a:latin typeface="Trebuchet MS" pitchFamily="34" charset="0"/>
                <a:cs typeface="Arial" pitchFamily="34" charset="0"/>
              </a:rPr>
              <a:t>La inversión en el sector  Telecomunicaciones en el país superó los US$2,600 millones  en los  últimos 17 años (1993-2010).</a:t>
            </a:r>
          </a:p>
          <a:p>
            <a:pPr lvl="2" algn="ctr">
              <a:buClr>
                <a:schemeClr val="accent1"/>
              </a:buClr>
              <a:buFont typeface="Wingdings" pitchFamily="2" charset="2"/>
              <a:buChar char="Ø"/>
            </a:pPr>
            <a:endParaRPr lang="es-ES" sz="1800" dirty="0" smtClean="0">
              <a:latin typeface="Trebuchet MS" pitchFamily="34" charset="0"/>
              <a:cs typeface="Arial" pitchFamily="34" charset="0"/>
            </a:endParaRPr>
          </a:p>
          <a:p>
            <a:pPr lvl="1" algn="ctr">
              <a:buFont typeface="Wingdings" pitchFamily="2" charset="2"/>
              <a:buChar char="Ø"/>
            </a:pPr>
            <a:r>
              <a:rPr lang="es-ES" sz="1800" dirty="0" smtClean="0">
                <a:latin typeface="Trebuchet MS" pitchFamily="34" charset="0"/>
                <a:cs typeface="Arial" pitchFamily="34" charset="0"/>
              </a:rPr>
              <a:t>A diciembre de 2010 el sector era responsable del 17.3 % del Producto Interno Bruto (PIB), siendo una de las participaciones más altas, por sector  en  el  país.</a:t>
            </a:r>
          </a:p>
          <a:p>
            <a:pPr lvl="2" algn="ctr">
              <a:buFont typeface="Wingdings" pitchFamily="2" charset="2"/>
              <a:buChar char="§"/>
            </a:pPr>
            <a:endParaRPr lang="es-DO" sz="1800" dirty="0" smtClean="0">
              <a:latin typeface="Trebuchet MS" pitchFamily="34" charset="0"/>
            </a:endParaRPr>
          </a:p>
          <a:p>
            <a:pPr lvl="2" algn="ctr">
              <a:buNone/>
            </a:pPr>
            <a:endParaRPr lang="es-DO" sz="1800" dirty="0" smtClean="0">
              <a:latin typeface="Trebuchet MS" pitchFamily="34" charset="0"/>
            </a:endParaRPr>
          </a:p>
        </p:txBody>
      </p:sp>
      <p:sp>
        <p:nvSpPr>
          <p:cNvPr id="10" name="9 CuadroTexto"/>
          <p:cNvSpPr txBox="1"/>
          <p:nvPr/>
        </p:nvSpPr>
        <p:spPr>
          <a:xfrm>
            <a:off x="5429256" y="4214818"/>
            <a:ext cx="2286016" cy="1015663"/>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DO" sz="6000" b="0" i="0" u="none" strike="noStrike" kern="0" cap="none" spc="0" normalizeH="0" baseline="0" noProof="0" dirty="0" smtClean="0">
                <a:ln>
                  <a:noFill/>
                </a:ln>
                <a:solidFill>
                  <a:sysClr val="window" lastClr="FFFFFF"/>
                </a:solidFill>
                <a:effectLst/>
                <a:uLnTx/>
                <a:uFillTx/>
                <a:latin typeface="Trebuchet MS" pitchFamily="34" charset="0"/>
              </a:rPr>
              <a:t>17.3%</a:t>
            </a:r>
            <a:endParaRPr kumimoji="0" lang="es-DO" sz="6000" b="0" i="0" u="none" strike="noStrike" kern="0" cap="none" spc="0" normalizeH="0" baseline="0" noProof="0" dirty="0">
              <a:ln>
                <a:noFill/>
              </a:ln>
              <a:solidFill>
                <a:sysClr val="window" lastClr="FFFFFF"/>
              </a:solidFill>
              <a:effectLst/>
              <a:uLnTx/>
              <a:uFillTx/>
              <a:latin typeface="Trebuchet MS" pitchFamily="34" charset="0"/>
            </a:endParaRPr>
          </a:p>
        </p:txBody>
      </p:sp>
      <p:sp>
        <p:nvSpPr>
          <p:cNvPr id="11" name="1 Título"/>
          <p:cNvSpPr txBox="1">
            <a:spLocks/>
          </p:cNvSpPr>
          <p:nvPr/>
        </p:nvSpPr>
        <p:spPr>
          <a:xfrm>
            <a:off x="428596" y="142852"/>
            <a:ext cx="8472518" cy="70788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Resultados Obtenidos </a:t>
            </a:r>
            <a:endParaRPr kumimoji="0" lang="es-DO" sz="40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mph" presetSubtype="0" fill="hold" grpId="1" nodeType="afterEffect">
                                  <p:stCondLst>
                                    <p:cond delay="0"/>
                                  </p:stCondLst>
                                  <p:childTnLst>
                                    <p:animScale>
                                      <p:cBhvr>
                                        <p:cTn id="12" dur="200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32" y="1000108"/>
            <a:ext cx="4071966" cy="5214974"/>
          </a:xfrm>
        </p:spPr>
        <p:txBody>
          <a:bodyPr>
            <a:noAutofit/>
          </a:bodyPr>
          <a:lstStyle/>
          <a:p>
            <a:pPr>
              <a:buNone/>
            </a:pPr>
            <a:r>
              <a:rPr lang="es-DO" sz="2000" dirty="0" smtClean="0">
                <a:latin typeface="Trebuchet MS" pitchFamily="34" charset="0"/>
                <a:cs typeface="Arial" pitchFamily="34" charset="0"/>
              </a:rPr>
              <a:t>	</a:t>
            </a:r>
            <a:r>
              <a:rPr lang="es-DO" sz="2800" b="1" dirty="0" smtClean="0">
                <a:latin typeface="Trebuchet MS" pitchFamily="34" charset="0"/>
              </a:rPr>
              <a:t>Gracias a las políticas aplicadas a Diciembre de 2010 tenemos:</a:t>
            </a:r>
          </a:p>
          <a:p>
            <a:pPr>
              <a:buNone/>
            </a:pPr>
            <a:endParaRPr lang="es-DO" sz="1050" b="1" dirty="0" smtClean="0">
              <a:latin typeface="Trebuchet MS" pitchFamily="34" charset="0"/>
            </a:endParaRPr>
          </a:p>
          <a:p>
            <a:pPr lvl="1">
              <a:buFont typeface="Wingdings" pitchFamily="2" charset="2"/>
              <a:buChar char="Ø"/>
            </a:pPr>
            <a:r>
              <a:rPr lang="es-ES" sz="2400" dirty="0" smtClean="0">
                <a:latin typeface="Trebuchet MS" pitchFamily="34" charset="0"/>
                <a:cs typeface="Arial" pitchFamily="34" charset="0"/>
              </a:rPr>
              <a:t>Una </a:t>
            </a:r>
            <a:r>
              <a:rPr lang="es-ES" sz="2400" dirty="0" err="1" smtClean="0">
                <a:latin typeface="Trebuchet MS" pitchFamily="34" charset="0"/>
                <a:cs typeface="Arial" pitchFamily="34" charset="0"/>
              </a:rPr>
              <a:t>teledensidad</a:t>
            </a:r>
            <a:r>
              <a:rPr lang="es-ES" sz="2400" dirty="0" smtClean="0">
                <a:latin typeface="Trebuchet MS" pitchFamily="34" charset="0"/>
                <a:cs typeface="Arial" pitchFamily="34" charset="0"/>
              </a:rPr>
              <a:t> móvil del 91.3%.</a:t>
            </a:r>
          </a:p>
          <a:p>
            <a:pPr lvl="1">
              <a:buNone/>
            </a:pPr>
            <a:endParaRPr lang="es-ES" sz="2400" dirty="0" smtClean="0">
              <a:latin typeface="Trebuchet MS" pitchFamily="34" charset="0"/>
              <a:cs typeface="Arial" pitchFamily="34" charset="0"/>
            </a:endParaRPr>
          </a:p>
          <a:p>
            <a:pPr lvl="1">
              <a:buFont typeface="Wingdings" pitchFamily="2" charset="2"/>
              <a:buChar char="Ø"/>
            </a:pPr>
            <a:r>
              <a:rPr lang="es-ES" sz="2400" dirty="0" smtClean="0">
                <a:latin typeface="Trebuchet MS" pitchFamily="34" charset="0"/>
                <a:cs typeface="Arial" pitchFamily="34" charset="0"/>
              </a:rPr>
              <a:t>Una </a:t>
            </a:r>
            <a:r>
              <a:rPr lang="es-ES" sz="2400" dirty="0" err="1" smtClean="0">
                <a:latin typeface="Trebuchet MS" pitchFamily="34" charset="0"/>
                <a:cs typeface="Arial" pitchFamily="34" charset="0"/>
              </a:rPr>
              <a:t>teledensidad</a:t>
            </a:r>
            <a:r>
              <a:rPr lang="es-ES" sz="2400" dirty="0" smtClean="0">
                <a:latin typeface="Trebuchet MS" pitchFamily="34" charset="0"/>
                <a:cs typeface="Arial" pitchFamily="34" charset="0"/>
              </a:rPr>
              <a:t> fija del 10.3%.</a:t>
            </a:r>
          </a:p>
          <a:p>
            <a:pPr lvl="2">
              <a:buClr>
                <a:schemeClr val="accent1"/>
              </a:buClr>
              <a:buFont typeface="Wingdings" pitchFamily="2" charset="2"/>
              <a:buChar char="Ø"/>
            </a:pPr>
            <a:endParaRPr lang="es-ES" sz="1200" dirty="0" smtClean="0">
              <a:latin typeface="Trebuchet MS" pitchFamily="34" charset="0"/>
              <a:cs typeface="Arial" pitchFamily="34" charset="0"/>
            </a:endParaRPr>
          </a:p>
          <a:p>
            <a:pPr lvl="1">
              <a:buFont typeface="Wingdings" pitchFamily="2" charset="2"/>
              <a:buChar char="Ø"/>
            </a:pPr>
            <a:r>
              <a:rPr lang="es-ES" sz="2400" dirty="0" smtClean="0">
                <a:latin typeface="Trebuchet MS" pitchFamily="34" charset="0"/>
                <a:cs typeface="Arial" pitchFamily="34" charset="0"/>
              </a:rPr>
              <a:t>Una </a:t>
            </a:r>
            <a:r>
              <a:rPr lang="es-ES" sz="2400" dirty="0" err="1" smtClean="0">
                <a:latin typeface="Trebuchet MS" pitchFamily="34" charset="0"/>
                <a:cs typeface="Arial" pitchFamily="34" charset="0"/>
              </a:rPr>
              <a:t>teledensidad</a:t>
            </a:r>
            <a:r>
              <a:rPr lang="es-ES" sz="2400" dirty="0" smtClean="0">
                <a:latin typeface="Trebuchet MS" pitchFamily="34" charset="0"/>
                <a:cs typeface="Arial" pitchFamily="34" charset="0"/>
              </a:rPr>
              <a:t> total del 101.6%</a:t>
            </a:r>
          </a:p>
          <a:p>
            <a:pPr lvl="1">
              <a:buFont typeface="Wingdings" pitchFamily="2" charset="2"/>
              <a:buChar char="§"/>
            </a:pPr>
            <a:endParaRPr lang="en-US" sz="2400" dirty="0" smtClean="0">
              <a:latin typeface="Trebuchet MS" pitchFamily="34" charset="0"/>
              <a:cs typeface="Arial" pitchFamily="34" charset="0"/>
            </a:endParaRPr>
          </a:p>
          <a:p>
            <a:pPr lvl="2">
              <a:buFont typeface="Wingdings" pitchFamily="2" charset="2"/>
              <a:buChar char="§"/>
            </a:pPr>
            <a:endParaRPr lang="es-DO" sz="1600" dirty="0" smtClean="0">
              <a:latin typeface="Trebuchet MS" pitchFamily="34" charset="0"/>
            </a:endParaRPr>
          </a:p>
          <a:p>
            <a:pPr lvl="2">
              <a:buNone/>
            </a:pPr>
            <a:endParaRPr lang="es-DO" sz="1600" dirty="0" smtClean="0">
              <a:latin typeface="Trebuchet MS" pitchFamily="34" charset="0"/>
            </a:endParaRPr>
          </a:p>
        </p:txBody>
      </p:sp>
      <p:sp>
        <p:nvSpPr>
          <p:cNvPr id="11" name="1 Título"/>
          <p:cNvSpPr txBox="1">
            <a:spLocks/>
          </p:cNvSpPr>
          <p:nvPr/>
        </p:nvSpPr>
        <p:spPr>
          <a:xfrm>
            <a:off x="428596" y="142852"/>
            <a:ext cx="8472518" cy="707886"/>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spAutoFit/>
            <a:scene3d>
              <a:camera prst="orthographicFront"/>
              <a:lightRig rig="soft" dir="t"/>
            </a:scene3d>
            <a:sp3d prstMaterial="softEdge">
              <a:bevelT w="25400" h="25400"/>
            </a:sp3d>
          </a:bodyPr>
          <a:lstStyle/>
          <a:p>
            <a:pPr lvl="0" algn="ctr">
              <a:spcBef>
                <a:spcPct val="0"/>
              </a:spcBef>
            </a:pPr>
            <a:r>
              <a:rPr lang="es-DO" sz="4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rebuchet MS" pitchFamily="34" charset="0"/>
                <a:cs typeface="Arial" pitchFamily="34" charset="0"/>
              </a:rPr>
              <a:t>Resultados Obtenidos </a:t>
            </a:r>
            <a:endParaRPr kumimoji="0" lang="es-DO" sz="40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itchFamily="34" charset="0"/>
              <a:ea typeface="+mn-ea"/>
              <a:cs typeface="Arial" pitchFamily="34" charset="0"/>
            </a:endParaRPr>
          </a:p>
        </p:txBody>
      </p:sp>
      <p:pic>
        <p:nvPicPr>
          <p:cNvPr id="4" name="Picture 3"/>
          <p:cNvPicPr>
            <a:picLocks noChangeAspect="1" noChangeArrowheads="1"/>
          </p:cNvPicPr>
          <p:nvPr/>
        </p:nvPicPr>
        <p:blipFill>
          <a:blip r:embed="rId2"/>
          <a:srcRect/>
          <a:stretch>
            <a:fillRect/>
          </a:stretch>
        </p:blipFill>
        <p:spPr bwMode="auto">
          <a:xfrm>
            <a:off x="4184679" y="928670"/>
            <a:ext cx="4745039" cy="2866010"/>
          </a:xfrm>
          <a:prstGeom prst="rect">
            <a:avLst/>
          </a:prstGeom>
          <a:noFill/>
          <a:ln w="9525">
            <a:noFill/>
            <a:miter lim="800000"/>
            <a:headEnd/>
            <a:tailEnd/>
          </a:ln>
          <a:effectLst/>
        </p:spPr>
      </p:pic>
      <p:pic>
        <p:nvPicPr>
          <p:cNvPr id="3076" name="Picture 4"/>
          <p:cNvPicPr>
            <a:picLocks noChangeAspect="1" noChangeArrowheads="1"/>
          </p:cNvPicPr>
          <p:nvPr/>
        </p:nvPicPr>
        <p:blipFill>
          <a:blip r:embed="rId3"/>
          <a:srcRect/>
          <a:stretch>
            <a:fillRect/>
          </a:stretch>
        </p:blipFill>
        <p:spPr bwMode="auto">
          <a:xfrm>
            <a:off x="4143372" y="3786190"/>
            <a:ext cx="4822827" cy="29089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4918</TotalTime>
  <Words>1482</Words>
  <Application>Microsoft Office PowerPoint</Application>
  <PresentationFormat>Presentación en pantalla (4:3)</PresentationFormat>
  <Paragraphs>136</Paragraphs>
  <Slides>33</Slides>
  <Notes>6</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Concurrencia</vt:lpstr>
      <vt:lpstr>El acceso a las TICs en República Dominicana: Situación, Políticas Públicas, Problemas y Perspectivas</vt:lpstr>
      <vt:lpstr>Video de Yendy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Estatus – Marzo 2011</vt:lpstr>
      <vt:lpstr>Problemas para la finalización</vt:lpstr>
      <vt:lpstr>Presentación de PowerPoint</vt:lpstr>
      <vt:lpstr>Presentación de PowerPoint</vt:lpstr>
      <vt:lpstr>Generales </vt:lpstr>
      <vt:lpstr>Datos Socio-Demográficos</vt:lpstr>
      <vt:lpstr>Presentación de PowerPoint</vt:lpstr>
      <vt:lpstr>CLARO-CODETEL a pedido del INDOTEL empezó a instalar teléfonos fijos inalámbricos con antenas externas en las casas de Mano Juan.</vt:lpstr>
      <vt:lpstr>CODETEL esta instalado también un teléfono público usando paneles solares. </vt:lpstr>
      <vt:lpstr>No obstante, al logro del acceso a la comunicación telefónica,  quedaba pendiente el tema del acceso al Internet, con este objetivo  el día 21 de abril viajamos a Mano Juan e instalamos un Modem de acceso a la red UMTS de CLARO-CODETEL usando la antenas del teléfono domiciliario instalado en el local del Ministerio de Medio Ambiente.</vt:lpstr>
      <vt:lpstr>Pudimos conectarnos al Internet de  CLARO- CODETEL y tener velocidades de hasta 1.44/0.290 Mbps</vt:lpstr>
      <vt:lpstr>Inmediatamente el Dr. Kelvin López y el Tte. Domingo Eliecer Zapata, comenzaron a darle uso, usando sus Blackberrys conectándose a la red WIFI que ahora estaba disponible.</vt:lpstr>
      <vt:lpstr>De igual manera aparecieron pobladores con su Laptop para comprobar que si era verdad que en Mano Juan ya se podía tener acceso al Internet.</vt:lpstr>
      <vt:lpstr>El día 22 de Abril se procedió a instalar una pequeña repetidora de señal celular en el Restaurante Saona, el cual colinda con la oficina del Ministerio de Medio Ambiente, este equipo esta compuesto por: - Una repetidora,  - Una antena de emisión de la señal  y  - Una antena externa de recepción de la señal </vt:lpstr>
      <vt:lpstr>La antena de recepción utilizada, luego de la finalización de las pruebas realizadas fue ubicada en una torre existente en el local del Restaurante Saona.</vt:lpstr>
      <vt:lpstr>Presentación de PowerPoint</vt:lpstr>
      <vt:lpstr>La conectividad de la computadora del Restaurante Saona, se logró mediante la utilización de una conexión USB de Banda Ancha de CLARO-CODETEL, la cual obtenía la señal de la pequeña repetidora que se había instalado.</vt:lpstr>
      <vt:lpstr>Ahora el Dr. López solo tiene que acercarse al lado del Restaurante para poder usar su Blackberry e incluso usar el Bbchat.  Aquí observamos un fragmento de la conversación sostenida el día sábado 23 desde la ciudad de Santo Domingo. </vt:lpstr>
      <vt:lpstr>Hoy día los niños y pobladores de Mano Juan saben que ya no estarán aislados del mundo, que ahora pueden tener teléfonos fijos en sus casas, usar sus celulares acercándose al Restaurante Saona y tener acceso al Internet de banda ancha en las afueras  de la oficina de Ministerio de Medio Ambiente. La tecnología ya existe y ha sido probada por el INDOTEL dentro de su misión de lograr el acceso universal. Ahora lo importante es que una vez instalados los servicios, estos se mantengan en el tiempo y que los encargados efectúen los pagos correspondientes.</vt:lpstr>
      <vt:lpstr>Presentación de PowerPoint</vt:lpstr>
      <vt:lpstr>Presentación de PowerPoint</vt:lpstr>
    </vt:vector>
  </TitlesOfParts>
  <Company>Sony Electronics,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Banda Ancha herramienta para el  desarrollo  de los Paises</dc:title>
  <dc:creator>Sony Customer</dc:creator>
  <cp:lastModifiedBy>usuario</cp:lastModifiedBy>
  <cp:revision>142</cp:revision>
  <cp:lastPrinted>2010-11-04T16:36:24Z</cp:lastPrinted>
  <dcterms:created xsi:type="dcterms:W3CDTF">2010-10-24T23:49:48Z</dcterms:created>
  <dcterms:modified xsi:type="dcterms:W3CDTF">2011-04-28T15:43:16Z</dcterms:modified>
</cp:coreProperties>
</file>