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7" r:id="rId4"/>
    <p:sldId id="271" r:id="rId5"/>
    <p:sldId id="259" r:id="rId6"/>
    <p:sldId id="269" r:id="rId7"/>
    <p:sldId id="270" r:id="rId8"/>
    <p:sldId id="260" r:id="rId9"/>
    <p:sldId id="261" r:id="rId10"/>
    <p:sldId id="274" r:id="rId11"/>
    <p:sldId id="268" r:id="rId12"/>
    <p:sldId id="265" r:id="rId13"/>
    <p:sldId id="275" r:id="rId14"/>
    <p:sldId id="263" r:id="rId15"/>
    <p:sldId id="264" r:id="rId16"/>
    <p:sldId id="272" r:id="rId17"/>
    <p:sldId id="273" r:id="rId18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sancho\Configuraci&#243;n%20local\Temp\Directorio%20temporal%201%20para%20IT.NET.USER_Indicator_MetaData_en_EXCEL%5b1%5d.zip\IT.NET.USER_Indicator_en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fsancho\Escritorio\Caribe%20stat%20TI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sancho\Escritorio\Caribe%20stat%20TI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sancho\Escritorio\Caribe%20stat%20TI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sancho\Escritorio\Caribe%20stat%20TI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hart>
    <c:plotArea>
      <c:layout>
        <c:manualLayout>
          <c:layoutTarget val="inner"/>
          <c:xMode val="edge"/>
          <c:yMode val="edge"/>
          <c:x val="6.93604742664167E-2"/>
          <c:y val="2.8969386572694891E-2"/>
          <c:w val="0.90585097094733258"/>
          <c:h val="0.88627951240077796"/>
        </c:manualLayout>
      </c:layout>
      <c:lineChart>
        <c:grouping val="standard"/>
        <c:ser>
          <c:idx val="2"/>
          <c:order val="0"/>
          <c:tx>
            <c:strRef>
              <c:f>Sheet1!$A$4</c:f>
              <c:strCache>
                <c:ptCount val="1"/>
                <c:pt idx="0">
                  <c:v>Antigua and Barbuda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Sheet1!$B$4:$S$4</c:f>
              <c:numCache>
                <c:formatCode>General</c:formatCode>
                <c:ptCount val="18"/>
                <c:pt idx="3">
                  <c:v>1500</c:v>
                </c:pt>
                <c:pt idx="4">
                  <c:v>2000</c:v>
                </c:pt>
                <c:pt idx="5">
                  <c:v>2500</c:v>
                </c:pt>
                <c:pt idx="6">
                  <c:v>3000</c:v>
                </c:pt>
                <c:pt idx="7">
                  <c:v>4000</c:v>
                </c:pt>
                <c:pt idx="8">
                  <c:v>5000</c:v>
                </c:pt>
                <c:pt idx="9">
                  <c:v>7000</c:v>
                </c:pt>
                <c:pt idx="10">
                  <c:v>10003</c:v>
                </c:pt>
                <c:pt idx="11">
                  <c:v>14000</c:v>
                </c:pt>
                <c:pt idx="12">
                  <c:v>20000</c:v>
                </c:pt>
                <c:pt idx="13">
                  <c:v>29000</c:v>
                </c:pt>
                <c:pt idx="14">
                  <c:v>53000</c:v>
                </c:pt>
                <c:pt idx="15">
                  <c:v>60000.078125</c:v>
                </c:pt>
                <c:pt idx="16">
                  <c:v>65001.488281250036</c:v>
                </c:pt>
                <c:pt idx="17">
                  <c:v>65000</c:v>
                </c:pt>
              </c:numCache>
            </c:numRef>
          </c:val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Bahamas, The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Sheet1!$B$5:$S$5</c:f>
              <c:numCache>
                <c:formatCode>General</c:formatCode>
                <c:ptCount val="18"/>
                <c:pt idx="3">
                  <c:v>2700</c:v>
                </c:pt>
                <c:pt idx="4">
                  <c:v>5000</c:v>
                </c:pt>
                <c:pt idx="5">
                  <c:v>3967</c:v>
                </c:pt>
                <c:pt idx="6">
                  <c:v>6908</c:v>
                </c:pt>
                <c:pt idx="7">
                  <c:v>11307</c:v>
                </c:pt>
                <c:pt idx="8">
                  <c:v>13130</c:v>
                </c:pt>
                <c:pt idx="9">
                  <c:v>16923</c:v>
                </c:pt>
                <c:pt idx="10">
                  <c:v>60000</c:v>
                </c:pt>
                <c:pt idx="11">
                  <c:v>84000</c:v>
                </c:pt>
                <c:pt idx="12">
                  <c:v>93000</c:v>
                </c:pt>
                <c:pt idx="13">
                  <c:v>103000</c:v>
                </c:pt>
                <c:pt idx="14">
                  <c:v>110000</c:v>
                </c:pt>
                <c:pt idx="15">
                  <c:v>90000</c:v>
                </c:pt>
                <c:pt idx="16">
                  <c:v>106500</c:v>
                </c:pt>
                <c:pt idx="17">
                  <c:v>115761</c:v>
                </c:pt>
              </c:numCache>
            </c:numRef>
          </c:val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Barbados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Sheet1!$B$6:$S$6</c:f>
              <c:numCache>
                <c:formatCode>General</c:formatCode>
                <c:ptCount val="18"/>
                <c:pt idx="3">
                  <c:v>20</c:v>
                </c:pt>
                <c:pt idx="4">
                  <c:v>1000</c:v>
                </c:pt>
                <c:pt idx="5">
                  <c:v>2000</c:v>
                </c:pt>
                <c:pt idx="6">
                  <c:v>5000</c:v>
                </c:pt>
                <c:pt idx="7">
                  <c:v>6000</c:v>
                </c:pt>
                <c:pt idx="8">
                  <c:v>10000</c:v>
                </c:pt>
                <c:pt idx="9">
                  <c:v>30000</c:v>
                </c:pt>
                <c:pt idx="10">
                  <c:v>70000</c:v>
                </c:pt>
                <c:pt idx="11">
                  <c:v>100000</c:v>
                </c:pt>
                <c:pt idx="12">
                  <c:v>126000</c:v>
                </c:pt>
                <c:pt idx="13">
                  <c:v>142000</c:v>
                </c:pt>
              </c:numCache>
            </c:numRef>
          </c:val>
        </c:ser>
        <c:ser>
          <c:idx val="5"/>
          <c:order val="3"/>
          <c:tx>
            <c:strRef>
              <c:f>Sheet1!$A$7</c:f>
              <c:strCache>
                <c:ptCount val="1"/>
                <c:pt idx="0">
                  <c:v>Belize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Sheet1!$B$7:$S$7</c:f>
              <c:numCache>
                <c:formatCode>General</c:formatCode>
                <c:ptCount val="18"/>
                <c:pt idx="3">
                  <c:v>100</c:v>
                </c:pt>
                <c:pt idx="4">
                  <c:v>2000</c:v>
                </c:pt>
                <c:pt idx="5">
                  <c:v>3000</c:v>
                </c:pt>
                <c:pt idx="6">
                  <c:v>5000</c:v>
                </c:pt>
                <c:pt idx="7">
                  <c:v>10000</c:v>
                </c:pt>
                <c:pt idx="8">
                  <c:v>15000</c:v>
                </c:pt>
                <c:pt idx="10">
                  <c:v>15000</c:v>
                </c:pt>
                <c:pt idx="12">
                  <c:v>16000</c:v>
                </c:pt>
                <c:pt idx="13">
                  <c:v>26000</c:v>
                </c:pt>
                <c:pt idx="14">
                  <c:v>30000</c:v>
                </c:pt>
                <c:pt idx="15">
                  <c:v>32000</c:v>
                </c:pt>
                <c:pt idx="16">
                  <c:v>34000</c:v>
                </c:pt>
                <c:pt idx="17">
                  <c:v>36000</c:v>
                </c:pt>
              </c:numCache>
            </c:numRef>
          </c:val>
        </c:ser>
        <c:ser>
          <c:idx val="6"/>
          <c:order val="4"/>
          <c:tx>
            <c:strRef>
              <c:f>Sheet1!$A$8</c:f>
              <c:strCache>
                <c:ptCount val="1"/>
                <c:pt idx="0">
                  <c:v>Cuba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Sheet1!$B$8:$S$8</c:f>
              <c:numCache>
                <c:formatCode>General</c:formatCode>
                <c:ptCount val="18"/>
                <c:pt idx="3">
                  <c:v>10</c:v>
                </c:pt>
                <c:pt idx="4">
                  <c:v>3500</c:v>
                </c:pt>
                <c:pt idx="5">
                  <c:v>7500</c:v>
                </c:pt>
                <c:pt idx="6">
                  <c:v>25000</c:v>
                </c:pt>
                <c:pt idx="7">
                  <c:v>34800</c:v>
                </c:pt>
                <c:pt idx="8">
                  <c:v>60000</c:v>
                </c:pt>
                <c:pt idx="9">
                  <c:v>120000</c:v>
                </c:pt>
                <c:pt idx="10">
                  <c:v>420000</c:v>
                </c:pt>
                <c:pt idx="11">
                  <c:v>585000</c:v>
                </c:pt>
                <c:pt idx="12">
                  <c:v>940000</c:v>
                </c:pt>
                <c:pt idx="13">
                  <c:v>1090000</c:v>
                </c:pt>
                <c:pt idx="14">
                  <c:v>1250000</c:v>
                </c:pt>
                <c:pt idx="15">
                  <c:v>1310000</c:v>
                </c:pt>
                <c:pt idx="16">
                  <c:v>1450000</c:v>
                </c:pt>
                <c:pt idx="17">
                  <c:v>1605000</c:v>
                </c:pt>
              </c:numCache>
            </c:numRef>
          </c:val>
        </c:ser>
        <c:ser>
          <c:idx val="7"/>
          <c:order val="5"/>
          <c:tx>
            <c:strRef>
              <c:f>Sheet1!$A$9</c:f>
              <c:strCache>
                <c:ptCount val="1"/>
                <c:pt idx="0">
                  <c:v>Dominica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Sheet1!$B$9:$S$9</c:f>
              <c:numCache>
                <c:formatCode>General</c:formatCode>
                <c:ptCount val="18"/>
                <c:pt idx="3">
                  <c:v>377</c:v>
                </c:pt>
                <c:pt idx="4">
                  <c:v>800</c:v>
                </c:pt>
                <c:pt idx="6">
                  <c:v>2000</c:v>
                </c:pt>
                <c:pt idx="7">
                  <c:v>2000</c:v>
                </c:pt>
                <c:pt idx="8">
                  <c:v>6000</c:v>
                </c:pt>
                <c:pt idx="9">
                  <c:v>9000</c:v>
                </c:pt>
                <c:pt idx="10">
                  <c:v>12500</c:v>
                </c:pt>
                <c:pt idx="11">
                  <c:v>16000</c:v>
                </c:pt>
                <c:pt idx="12">
                  <c:v>20500</c:v>
                </c:pt>
                <c:pt idx="13">
                  <c:v>26000</c:v>
                </c:pt>
                <c:pt idx="14">
                  <c:v>26500</c:v>
                </c:pt>
                <c:pt idx="15">
                  <c:v>27000</c:v>
                </c:pt>
                <c:pt idx="16">
                  <c:v>27500</c:v>
                </c:pt>
                <c:pt idx="17">
                  <c:v>28000</c:v>
                </c:pt>
              </c:numCache>
            </c:numRef>
          </c:val>
        </c:ser>
        <c:ser>
          <c:idx val="8"/>
          <c:order val="6"/>
          <c:tx>
            <c:strRef>
              <c:f>Sheet1!$A$10</c:f>
              <c:strCache>
                <c:ptCount val="1"/>
                <c:pt idx="0">
                  <c:v>Dominican Republic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Sheet1!$B$10:$S$10</c:f>
              <c:numCache>
                <c:formatCode>General</c:formatCode>
                <c:ptCount val="18"/>
                <c:pt idx="3">
                  <c:v>1400</c:v>
                </c:pt>
                <c:pt idx="4">
                  <c:v>6200</c:v>
                </c:pt>
                <c:pt idx="5">
                  <c:v>12000</c:v>
                </c:pt>
                <c:pt idx="6">
                  <c:v>20000</c:v>
                </c:pt>
                <c:pt idx="7">
                  <c:v>96000</c:v>
                </c:pt>
                <c:pt idx="8">
                  <c:v>327118</c:v>
                </c:pt>
                <c:pt idx="9">
                  <c:v>397333</c:v>
                </c:pt>
                <c:pt idx="10">
                  <c:v>621719</c:v>
                </c:pt>
                <c:pt idx="11">
                  <c:v>730762</c:v>
                </c:pt>
                <c:pt idx="12">
                  <c:v>832730</c:v>
                </c:pt>
                <c:pt idx="13">
                  <c:v>1094744</c:v>
                </c:pt>
                <c:pt idx="14">
                  <c:v>1436062</c:v>
                </c:pt>
                <c:pt idx="15">
                  <c:v>1733111</c:v>
                </c:pt>
                <c:pt idx="16">
                  <c:v>2072061</c:v>
                </c:pt>
                <c:pt idx="17">
                  <c:v>2701279</c:v>
                </c:pt>
              </c:numCache>
            </c:numRef>
          </c:val>
        </c:ser>
        <c:ser>
          <c:idx val="9"/>
          <c:order val="7"/>
          <c:tx>
            <c:strRef>
              <c:f>Sheet1!$A$11</c:f>
              <c:strCache>
                <c:ptCount val="1"/>
                <c:pt idx="0">
                  <c:v>Grenada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Sheet1!$B$11:$S$11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300</c:v>
                </c:pt>
                <c:pt idx="5">
                  <c:v>1000</c:v>
                </c:pt>
                <c:pt idx="6">
                  <c:v>1500</c:v>
                </c:pt>
                <c:pt idx="7">
                  <c:v>2500</c:v>
                </c:pt>
                <c:pt idx="8">
                  <c:v>4113</c:v>
                </c:pt>
                <c:pt idx="9">
                  <c:v>5200</c:v>
                </c:pt>
                <c:pt idx="10">
                  <c:v>15000</c:v>
                </c:pt>
                <c:pt idx="11">
                  <c:v>19000</c:v>
                </c:pt>
                <c:pt idx="12">
                  <c:v>20000</c:v>
                </c:pt>
                <c:pt idx="13">
                  <c:v>21000</c:v>
                </c:pt>
                <c:pt idx="14">
                  <c:v>22000</c:v>
                </c:pt>
                <c:pt idx="15">
                  <c:v>23000</c:v>
                </c:pt>
                <c:pt idx="16">
                  <c:v>24000</c:v>
                </c:pt>
                <c:pt idx="17">
                  <c:v>25000</c:v>
                </c:pt>
              </c:numCache>
            </c:numRef>
          </c:val>
        </c:ser>
        <c:ser>
          <c:idx val="10"/>
          <c:order val="8"/>
          <c:tx>
            <c:strRef>
              <c:f>Sheet1!$A$12</c:f>
              <c:strCache>
                <c:ptCount val="1"/>
                <c:pt idx="0">
                  <c:v>Guyana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Sheet1!$B$12:$S$12</c:f>
              <c:numCache>
                <c:formatCode>General</c:formatCode>
                <c:ptCount val="18"/>
                <c:pt idx="4">
                  <c:v>500</c:v>
                </c:pt>
                <c:pt idx="5">
                  <c:v>1000</c:v>
                </c:pt>
                <c:pt idx="6">
                  <c:v>2000</c:v>
                </c:pt>
                <c:pt idx="7">
                  <c:v>30000</c:v>
                </c:pt>
                <c:pt idx="8">
                  <c:v>50000</c:v>
                </c:pt>
                <c:pt idx="9">
                  <c:v>100000</c:v>
                </c:pt>
                <c:pt idx="10">
                  <c:v>125000</c:v>
                </c:pt>
                <c:pt idx="11">
                  <c:v>140000</c:v>
                </c:pt>
                <c:pt idx="12">
                  <c:v>145000</c:v>
                </c:pt>
                <c:pt idx="13">
                  <c:v>160000</c:v>
                </c:pt>
                <c:pt idx="14">
                  <c:v>175000</c:v>
                </c:pt>
                <c:pt idx="15">
                  <c:v>190000</c:v>
                </c:pt>
                <c:pt idx="16">
                  <c:v>205000</c:v>
                </c:pt>
                <c:pt idx="17">
                  <c:v>220000</c:v>
                </c:pt>
              </c:numCache>
            </c:numRef>
          </c:val>
        </c:ser>
        <c:ser>
          <c:idx val="11"/>
          <c:order val="9"/>
          <c:tx>
            <c:strRef>
              <c:f>Sheet1!$A$13</c:f>
              <c:strCache>
                <c:ptCount val="1"/>
                <c:pt idx="0">
                  <c:v>Haiti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Sheet1!$B$13:$S$13</c:f>
              <c:numCache>
                <c:formatCode>General</c:formatCode>
                <c:ptCount val="18"/>
                <c:pt idx="4">
                  <c:v>600</c:v>
                </c:pt>
                <c:pt idx="6">
                  <c:v>2000</c:v>
                </c:pt>
                <c:pt idx="7">
                  <c:v>6000</c:v>
                </c:pt>
                <c:pt idx="8">
                  <c:v>20000</c:v>
                </c:pt>
                <c:pt idx="9">
                  <c:v>30000</c:v>
                </c:pt>
                <c:pt idx="10">
                  <c:v>80000</c:v>
                </c:pt>
                <c:pt idx="11">
                  <c:v>150000</c:v>
                </c:pt>
                <c:pt idx="12">
                  <c:v>500000</c:v>
                </c:pt>
                <c:pt idx="13">
                  <c:v>600000</c:v>
                </c:pt>
                <c:pt idx="14">
                  <c:v>650000</c:v>
                </c:pt>
                <c:pt idx="15">
                  <c:v>900000</c:v>
                </c:pt>
                <c:pt idx="16">
                  <c:v>1000000</c:v>
                </c:pt>
                <c:pt idx="17">
                  <c:v>1000000</c:v>
                </c:pt>
              </c:numCache>
            </c:numRef>
          </c:val>
        </c:ser>
        <c:ser>
          <c:idx val="12"/>
          <c:order val="10"/>
          <c:tx>
            <c:strRef>
              <c:f>Sheet1!$A$14</c:f>
              <c:strCache>
                <c:ptCount val="1"/>
                <c:pt idx="0">
                  <c:v>Jamaica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Sheet1!$B$14:$S$14</c:f>
              <c:numCache>
                <c:formatCode>General</c:formatCode>
                <c:ptCount val="18"/>
                <c:pt idx="2">
                  <c:v>900</c:v>
                </c:pt>
                <c:pt idx="3">
                  <c:v>2700</c:v>
                </c:pt>
                <c:pt idx="4">
                  <c:v>14700</c:v>
                </c:pt>
                <c:pt idx="5">
                  <c:v>20000</c:v>
                </c:pt>
                <c:pt idx="6">
                  <c:v>50000</c:v>
                </c:pt>
                <c:pt idx="7">
                  <c:v>60000</c:v>
                </c:pt>
                <c:pt idx="8">
                  <c:v>80000</c:v>
                </c:pt>
                <c:pt idx="9">
                  <c:v>100000</c:v>
                </c:pt>
                <c:pt idx="10">
                  <c:v>600000</c:v>
                </c:pt>
                <c:pt idx="11">
                  <c:v>800000</c:v>
                </c:pt>
                <c:pt idx="12">
                  <c:v>1067000</c:v>
                </c:pt>
                <c:pt idx="13">
                  <c:v>1232258</c:v>
                </c:pt>
                <c:pt idx="14">
                  <c:v>1300000</c:v>
                </c:pt>
                <c:pt idx="15">
                  <c:v>1500000</c:v>
                </c:pt>
                <c:pt idx="16">
                  <c:v>1540000</c:v>
                </c:pt>
                <c:pt idx="17">
                  <c:v>1581100</c:v>
                </c:pt>
              </c:numCache>
            </c:numRef>
          </c:val>
        </c:ser>
        <c:ser>
          <c:idx val="13"/>
          <c:order val="11"/>
          <c:tx>
            <c:strRef>
              <c:f>Sheet1!$A$15</c:f>
              <c:strCache>
                <c:ptCount val="1"/>
                <c:pt idx="0">
                  <c:v>St. Kitts and Nevis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Sheet1!$B$15:$S$15</c:f>
              <c:numCache>
                <c:formatCode>General</c:formatCode>
                <c:ptCount val="18"/>
                <c:pt idx="4">
                  <c:v>850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  <c:pt idx="8">
                  <c:v>2700</c:v>
                </c:pt>
                <c:pt idx="9">
                  <c:v>3600</c:v>
                </c:pt>
                <c:pt idx="10">
                  <c:v>10000</c:v>
                </c:pt>
                <c:pt idx="11">
                  <c:v>11000</c:v>
                </c:pt>
                <c:pt idx="12">
                  <c:v>12000</c:v>
                </c:pt>
                <c:pt idx="13">
                  <c:v>13000</c:v>
                </c:pt>
                <c:pt idx="14">
                  <c:v>14000</c:v>
                </c:pt>
                <c:pt idx="15">
                  <c:v>15000</c:v>
                </c:pt>
                <c:pt idx="16">
                  <c:v>16000</c:v>
                </c:pt>
                <c:pt idx="17">
                  <c:v>17000</c:v>
                </c:pt>
              </c:numCache>
            </c:numRef>
          </c:val>
        </c:ser>
        <c:ser>
          <c:idx val="14"/>
          <c:order val="12"/>
          <c:tx>
            <c:strRef>
              <c:f>Sheet1!$A$16</c:f>
              <c:strCache>
                <c:ptCount val="1"/>
                <c:pt idx="0">
                  <c:v>St. Lucia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Sheet1!$B$16:$S$16</c:f>
              <c:numCache>
                <c:formatCode>General</c:formatCode>
                <c:ptCount val="18"/>
                <c:pt idx="3">
                  <c:v>450</c:v>
                </c:pt>
                <c:pt idx="4">
                  <c:v>1000</c:v>
                </c:pt>
                <c:pt idx="5">
                  <c:v>1500</c:v>
                </c:pt>
                <c:pt idx="6">
                  <c:v>2000</c:v>
                </c:pt>
                <c:pt idx="7">
                  <c:v>3000</c:v>
                </c:pt>
                <c:pt idx="8">
                  <c:v>8000</c:v>
                </c:pt>
                <c:pt idx="9">
                  <c:v>13000</c:v>
                </c:pt>
                <c:pt idx="10">
                  <c:v>23500</c:v>
                </c:pt>
                <c:pt idx="11">
                  <c:v>34000</c:v>
                </c:pt>
                <c:pt idx="12">
                  <c:v>35000</c:v>
                </c:pt>
                <c:pt idx="13">
                  <c:v>35629</c:v>
                </c:pt>
                <c:pt idx="14">
                  <c:v>55000</c:v>
                </c:pt>
                <c:pt idx="15">
                  <c:v>70000</c:v>
                </c:pt>
                <c:pt idx="16">
                  <c:v>100000</c:v>
                </c:pt>
                <c:pt idx="17">
                  <c:v>142900</c:v>
                </c:pt>
              </c:numCache>
            </c:numRef>
          </c:val>
        </c:ser>
        <c:ser>
          <c:idx val="15"/>
          <c:order val="13"/>
          <c:tx>
            <c:strRef>
              <c:f>Sheet1!$A$17</c:f>
              <c:strCache>
                <c:ptCount val="1"/>
                <c:pt idx="0">
                  <c:v>St. Vincent and the Grenadines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Sheet1!$B$17:$S$17</c:f>
              <c:numCache>
                <c:formatCode>General</c:formatCode>
                <c:ptCount val="18"/>
                <c:pt idx="3">
                  <c:v>139</c:v>
                </c:pt>
                <c:pt idx="4">
                  <c:v>522</c:v>
                </c:pt>
                <c:pt idx="5">
                  <c:v>1000</c:v>
                </c:pt>
                <c:pt idx="6">
                  <c:v>2000</c:v>
                </c:pt>
                <c:pt idx="7">
                  <c:v>3000</c:v>
                </c:pt>
                <c:pt idx="8">
                  <c:v>3500</c:v>
                </c:pt>
                <c:pt idx="9">
                  <c:v>5500</c:v>
                </c:pt>
                <c:pt idx="10">
                  <c:v>6000</c:v>
                </c:pt>
                <c:pt idx="11">
                  <c:v>7000</c:v>
                </c:pt>
                <c:pt idx="12">
                  <c:v>8000</c:v>
                </c:pt>
                <c:pt idx="13">
                  <c:v>10000</c:v>
                </c:pt>
                <c:pt idx="14">
                  <c:v>35000</c:v>
                </c:pt>
                <c:pt idx="15">
                  <c:v>57000</c:v>
                </c:pt>
                <c:pt idx="16">
                  <c:v>66000</c:v>
                </c:pt>
                <c:pt idx="17">
                  <c:v>76000</c:v>
                </c:pt>
              </c:numCache>
            </c:numRef>
          </c:val>
        </c:ser>
        <c:ser>
          <c:idx val="16"/>
          <c:order val="14"/>
          <c:tx>
            <c:strRef>
              <c:f>Sheet1!$A$18</c:f>
              <c:strCache>
                <c:ptCount val="1"/>
                <c:pt idx="0">
                  <c:v>Suriname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Sheet1!$B$18:$S$18</c:f>
              <c:numCache>
                <c:formatCode>General</c:formatCode>
                <c:ptCount val="18"/>
                <c:pt idx="3">
                  <c:v>500</c:v>
                </c:pt>
                <c:pt idx="4">
                  <c:v>1000</c:v>
                </c:pt>
                <c:pt idx="5">
                  <c:v>4494</c:v>
                </c:pt>
                <c:pt idx="6">
                  <c:v>7587</c:v>
                </c:pt>
                <c:pt idx="7">
                  <c:v>8715</c:v>
                </c:pt>
                <c:pt idx="8">
                  <c:v>11709</c:v>
                </c:pt>
                <c:pt idx="9">
                  <c:v>14520</c:v>
                </c:pt>
                <c:pt idx="10">
                  <c:v>20000</c:v>
                </c:pt>
                <c:pt idx="11">
                  <c:v>23000</c:v>
                </c:pt>
                <c:pt idx="12">
                  <c:v>30000</c:v>
                </c:pt>
                <c:pt idx="13">
                  <c:v>32000</c:v>
                </c:pt>
                <c:pt idx="14">
                  <c:v>48000</c:v>
                </c:pt>
                <c:pt idx="15">
                  <c:v>72000</c:v>
                </c:pt>
                <c:pt idx="16">
                  <c:v>108500</c:v>
                </c:pt>
                <c:pt idx="17">
                  <c:v>163000</c:v>
                </c:pt>
              </c:numCache>
            </c:numRef>
          </c:val>
        </c:ser>
        <c:ser>
          <c:idx val="17"/>
          <c:order val="15"/>
          <c:tx>
            <c:strRef>
              <c:f>Sheet1!$A$19</c:f>
              <c:strCache>
                <c:ptCount val="1"/>
                <c:pt idx="0">
                  <c:v>Trinidad and Tobago</c:v>
                </c:pt>
              </c:strCache>
            </c:strRef>
          </c:tx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</c:strCache>
            </c:strRef>
          </c:cat>
          <c:val>
            <c:numRef>
              <c:f>Sheet1!$B$19:$S$19</c:f>
              <c:numCache>
                <c:formatCode>General</c:formatCode>
                <c:ptCount val="18"/>
                <c:pt idx="3">
                  <c:v>2000</c:v>
                </c:pt>
                <c:pt idx="4">
                  <c:v>5000</c:v>
                </c:pt>
                <c:pt idx="5">
                  <c:v>15000</c:v>
                </c:pt>
                <c:pt idx="6">
                  <c:v>35000</c:v>
                </c:pt>
                <c:pt idx="7">
                  <c:v>75000</c:v>
                </c:pt>
                <c:pt idx="8">
                  <c:v>100000</c:v>
                </c:pt>
                <c:pt idx="9">
                  <c:v>200000</c:v>
                </c:pt>
                <c:pt idx="10">
                  <c:v>287000</c:v>
                </c:pt>
                <c:pt idx="11">
                  <c:v>340000</c:v>
                </c:pt>
                <c:pt idx="12">
                  <c:v>355000</c:v>
                </c:pt>
                <c:pt idx="13">
                  <c:v>382000</c:v>
                </c:pt>
                <c:pt idx="14">
                  <c:v>397000</c:v>
                </c:pt>
                <c:pt idx="15">
                  <c:v>429000</c:v>
                </c:pt>
                <c:pt idx="16">
                  <c:v>456400</c:v>
                </c:pt>
                <c:pt idx="17">
                  <c:v>485000</c:v>
                </c:pt>
              </c:numCache>
            </c:numRef>
          </c:val>
        </c:ser>
        <c:marker val="1"/>
        <c:axId val="73558272"/>
        <c:axId val="73568256"/>
      </c:lineChart>
      <c:catAx>
        <c:axId val="73558272"/>
        <c:scaling>
          <c:orientation val="minMax"/>
        </c:scaling>
        <c:axPos val="b"/>
        <c:tickLblPos val="nextTo"/>
        <c:crossAx val="73568256"/>
        <c:crosses val="autoZero"/>
        <c:auto val="1"/>
        <c:lblAlgn val="ctr"/>
        <c:lblOffset val="100"/>
      </c:catAx>
      <c:valAx>
        <c:axId val="73568256"/>
        <c:scaling>
          <c:orientation val="minMax"/>
        </c:scaling>
        <c:axPos val="l"/>
        <c:majorGridlines/>
        <c:numFmt formatCode="General" sourceLinked="1"/>
        <c:tickLblPos val="nextTo"/>
        <c:crossAx val="735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720165351998179E-2"/>
          <c:y val="3.8458982757190147E-2"/>
          <c:w val="0.46623558030589196"/>
          <c:h val="0.85962231341384077"/>
        </c:manualLayout>
      </c:layout>
      <c:txPr>
        <a:bodyPr/>
        <a:lstStyle/>
        <a:p>
          <a:pPr>
            <a:defRPr sz="2000"/>
          </a:pPr>
          <a:endParaRPr lang="es-C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Hoja1!$A$10</c:f>
              <c:strCache>
                <c:ptCount val="1"/>
                <c:pt idx="0">
                  <c:v>Usuarios totales de Internet (por cada 100 hab.)</c:v>
                </c:pt>
              </c:strCache>
            </c:strRef>
          </c:tx>
          <c:cat>
            <c:strRef>
              <c:f>Hoja1!$B$9:$P$9</c:f>
              <c:strCache>
                <c:ptCount val="15"/>
                <c:pt idx="0">
                  <c:v>ALC</c:v>
                </c:pt>
                <c:pt idx="1">
                  <c:v>Antigua and Barbuda</c:v>
                </c:pt>
                <c:pt idx="2">
                  <c:v>Bahamas</c:v>
                </c:pt>
                <c:pt idx="3">
                  <c:v>Barbados</c:v>
                </c:pt>
                <c:pt idx="4">
                  <c:v>Cuba</c:v>
                </c:pt>
                <c:pt idx="5">
                  <c:v>Dominica </c:v>
                </c:pt>
                <c:pt idx="6">
                  <c:v>Grenada</c:v>
                </c:pt>
                <c:pt idx="7">
                  <c:v>Guyana</c:v>
                </c:pt>
                <c:pt idx="8">
                  <c:v>Haiti</c:v>
                </c:pt>
                <c:pt idx="9">
                  <c:v>Jamaica</c:v>
                </c:pt>
                <c:pt idx="10">
                  <c:v>St. Kitts and Nevis</c:v>
                </c:pt>
                <c:pt idx="11">
                  <c:v>St. Lucia</c:v>
                </c:pt>
                <c:pt idx="12">
                  <c:v>St. Vincent and the Grenadines</c:v>
                </c:pt>
                <c:pt idx="13">
                  <c:v>Suriname</c:v>
                </c:pt>
                <c:pt idx="14">
                  <c:v>Trinidad and Tobago</c:v>
                </c:pt>
              </c:strCache>
            </c:strRef>
          </c:cat>
          <c:val>
            <c:numRef>
              <c:f>Hoja1!$B$10:$P$10</c:f>
              <c:numCache>
                <c:formatCode>General</c:formatCode>
                <c:ptCount val="15"/>
                <c:pt idx="0">
                  <c:v>26.9</c:v>
                </c:pt>
                <c:pt idx="1">
                  <c:v>70.7</c:v>
                </c:pt>
                <c:pt idx="2">
                  <c:v>36.200000000000003</c:v>
                </c:pt>
                <c:pt idx="3">
                  <c:v>54.8</c:v>
                </c:pt>
                <c:pt idx="4">
                  <c:v>11.6</c:v>
                </c:pt>
                <c:pt idx="5">
                  <c:v>36.6</c:v>
                </c:pt>
                <c:pt idx="6">
                  <c:v>21.8</c:v>
                </c:pt>
                <c:pt idx="7">
                  <c:v>25.7</c:v>
                </c:pt>
                <c:pt idx="8">
                  <c:v>10.4</c:v>
                </c:pt>
                <c:pt idx="9">
                  <c:v>56.1</c:v>
                </c:pt>
                <c:pt idx="10">
                  <c:v>30.7</c:v>
                </c:pt>
                <c:pt idx="11">
                  <c:v>65.5</c:v>
                </c:pt>
                <c:pt idx="12">
                  <c:v>47.4</c:v>
                </c:pt>
                <c:pt idx="13">
                  <c:v>9.6</c:v>
                </c:pt>
                <c:pt idx="14">
                  <c:v>16</c:v>
                </c:pt>
              </c:numCache>
            </c:numRef>
          </c:val>
        </c:ser>
        <c:shape val="box"/>
        <c:axId val="73595136"/>
        <c:axId val="72949760"/>
        <c:axId val="0"/>
      </c:bar3DChart>
      <c:catAx>
        <c:axId val="73595136"/>
        <c:scaling>
          <c:orientation val="minMax"/>
        </c:scaling>
        <c:axPos val="b"/>
        <c:tickLblPos val="nextTo"/>
        <c:crossAx val="72949760"/>
        <c:crosses val="autoZero"/>
        <c:auto val="1"/>
        <c:lblAlgn val="ctr"/>
        <c:lblOffset val="100"/>
      </c:catAx>
      <c:valAx>
        <c:axId val="72949760"/>
        <c:scaling>
          <c:orientation val="minMax"/>
        </c:scaling>
        <c:axPos val="l"/>
        <c:majorGridlines/>
        <c:numFmt formatCode="General" sourceLinked="1"/>
        <c:tickLblPos val="nextTo"/>
        <c:crossAx val="73595136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hart>
    <c:title>
      <c:layout>
        <c:manualLayout>
          <c:xMode val="edge"/>
          <c:yMode val="edge"/>
          <c:x val="0.29006620344630946"/>
          <c:y val="2.7777837416178241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Hoja1!$A$12</c:f>
              <c:strCache>
                <c:ptCount val="1"/>
                <c:pt idx="0">
                  <c:v>Suscriptores de Internet (por cada 100 hab.)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Hoja1!$B$11:$P$11</c:f>
              <c:strCache>
                <c:ptCount val="15"/>
                <c:pt idx="0">
                  <c:v>ALC</c:v>
                </c:pt>
                <c:pt idx="1">
                  <c:v>Antigua and Barbuda</c:v>
                </c:pt>
                <c:pt idx="2">
                  <c:v>Bahamas</c:v>
                </c:pt>
                <c:pt idx="3">
                  <c:v>Barbados</c:v>
                </c:pt>
                <c:pt idx="4">
                  <c:v>Cuba</c:v>
                </c:pt>
                <c:pt idx="5">
                  <c:v>Dominica </c:v>
                </c:pt>
                <c:pt idx="6">
                  <c:v>Grenada</c:v>
                </c:pt>
                <c:pt idx="7">
                  <c:v>Guyana</c:v>
                </c:pt>
                <c:pt idx="8">
                  <c:v>Haiti</c:v>
                </c:pt>
                <c:pt idx="9">
                  <c:v>Jamaica</c:v>
                </c:pt>
                <c:pt idx="10">
                  <c:v>St. Kitts and Nevis</c:v>
                </c:pt>
                <c:pt idx="11">
                  <c:v>St. Lucia</c:v>
                </c:pt>
                <c:pt idx="12">
                  <c:v>St. Vincent and the Grenadines</c:v>
                </c:pt>
                <c:pt idx="13">
                  <c:v>Suriname</c:v>
                </c:pt>
                <c:pt idx="14">
                  <c:v>Trinidad and Tobago</c:v>
                </c:pt>
              </c:strCache>
            </c:strRef>
          </c:cat>
          <c:val>
            <c:numRef>
              <c:f>Hoja1!$B$12:$P$12</c:f>
              <c:numCache>
                <c:formatCode>General</c:formatCode>
                <c:ptCount val="15"/>
                <c:pt idx="0">
                  <c:v>4.5</c:v>
                </c:pt>
                <c:pt idx="1">
                  <c:v>13.5</c:v>
                </c:pt>
                <c:pt idx="2">
                  <c:v>7.6</c:v>
                </c:pt>
                <c:pt idx="4">
                  <c:v>0.30000000000000004</c:v>
                </c:pt>
                <c:pt idx="5">
                  <c:v>8.4</c:v>
                </c:pt>
                <c:pt idx="6">
                  <c:v>6.9</c:v>
                </c:pt>
                <c:pt idx="7">
                  <c:v>6.5</c:v>
                </c:pt>
                <c:pt idx="8">
                  <c:v>1</c:v>
                </c:pt>
                <c:pt idx="9">
                  <c:v>3.2</c:v>
                </c:pt>
                <c:pt idx="12">
                  <c:v>7</c:v>
                </c:pt>
                <c:pt idx="13">
                  <c:v>1.8</c:v>
                </c:pt>
                <c:pt idx="14">
                  <c:v>6.1</c:v>
                </c:pt>
              </c:numCache>
            </c:numRef>
          </c:val>
        </c:ser>
        <c:shape val="box"/>
        <c:axId val="72962432"/>
        <c:axId val="72963968"/>
        <c:axId val="0"/>
      </c:bar3DChart>
      <c:catAx>
        <c:axId val="72962432"/>
        <c:scaling>
          <c:orientation val="minMax"/>
        </c:scaling>
        <c:axPos val="b"/>
        <c:tickLblPos val="nextTo"/>
        <c:crossAx val="72963968"/>
        <c:crosses val="autoZero"/>
        <c:auto val="1"/>
        <c:lblAlgn val="ctr"/>
        <c:lblOffset val="100"/>
      </c:catAx>
      <c:valAx>
        <c:axId val="72963968"/>
        <c:scaling>
          <c:orientation val="minMax"/>
          <c:max val="80"/>
        </c:scaling>
        <c:axPos val="l"/>
        <c:majorGridlines/>
        <c:numFmt formatCode="General" sourceLinked="1"/>
        <c:tickLblPos val="nextTo"/>
        <c:crossAx val="729624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Hoja1!$A$3</c:f>
              <c:strCache>
                <c:ptCount val="1"/>
                <c:pt idx="0">
                  <c:v>Líneas telefónicas (por cada 100 hab.)</c:v>
                </c:pt>
              </c:strCache>
            </c:strRef>
          </c:tx>
          <c:cat>
            <c:strRef>
              <c:f>Hoja1!$B$2:$P$2</c:f>
              <c:strCache>
                <c:ptCount val="15"/>
                <c:pt idx="0">
                  <c:v>ALC</c:v>
                </c:pt>
                <c:pt idx="1">
                  <c:v>Antigua and Barbuda</c:v>
                </c:pt>
                <c:pt idx="2">
                  <c:v>Bahamas</c:v>
                </c:pt>
                <c:pt idx="3">
                  <c:v>Barbados</c:v>
                </c:pt>
                <c:pt idx="4">
                  <c:v>Cuba</c:v>
                </c:pt>
                <c:pt idx="5">
                  <c:v>Dominica </c:v>
                </c:pt>
                <c:pt idx="6">
                  <c:v>Grenada</c:v>
                </c:pt>
                <c:pt idx="7">
                  <c:v>Guyana</c:v>
                </c:pt>
                <c:pt idx="8">
                  <c:v>Haiti</c:v>
                </c:pt>
                <c:pt idx="9">
                  <c:v>Jamaica</c:v>
                </c:pt>
                <c:pt idx="10">
                  <c:v>St. Kitts and Nevis</c:v>
                </c:pt>
                <c:pt idx="11">
                  <c:v>St. Lucia</c:v>
                </c:pt>
                <c:pt idx="12">
                  <c:v>St. Vincent and the Grenadines</c:v>
                </c:pt>
                <c:pt idx="13">
                  <c:v>Suriname</c:v>
                </c:pt>
                <c:pt idx="14">
                  <c:v>Trinidad and Tobago</c:v>
                </c:pt>
              </c:strCache>
            </c:strRef>
          </c:cat>
          <c:val>
            <c:numRef>
              <c:f>Hoja1!$B$3:$P$3</c:f>
              <c:numCache>
                <c:formatCode>General</c:formatCode>
                <c:ptCount val="15"/>
                <c:pt idx="0">
                  <c:v>18.100000000000001</c:v>
                </c:pt>
                <c:pt idx="1">
                  <c:v>44.7</c:v>
                </c:pt>
                <c:pt idx="2">
                  <c:v>40.1</c:v>
                </c:pt>
                <c:pt idx="3">
                  <c:v>46.2</c:v>
                </c:pt>
                <c:pt idx="4">
                  <c:v>9.3000000000000007</c:v>
                </c:pt>
                <c:pt idx="5">
                  <c:v>29.3</c:v>
                </c:pt>
                <c:pt idx="6">
                  <c:v>26.2</c:v>
                </c:pt>
                <c:pt idx="7">
                  <c:v>14.9</c:v>
                </c:pt>
                <c:pt idx="8">
                  <c:v>1.1000000000000001</c:v>
                </c:pt>
                <c:pt idx="9">
                  <c:v>13.6</c:v>
                </c:pt>
                <c:pt idx="10">
                  <c:v>53.2</c:v>
                </c:pt>
                <c:pt idx="12">
                  <c:v>19.100000000000001</c:v>
                </c:pt>
                <c:pt idx="13">
                  <c:v>17.899999999999999</c:v>
                </c:pt>
                <c:pt idx="14">
                  <c:v>23.1</c:v>
                </c:pt>
              </c:numCache>
            </c:numRef>
          </c:val>
        </c:ser>
        <c:shape val="box"/>
        <c:axId val="72997120"/>
        <c:axId val="72998912"/>
        <c:axId val="0"/>
      </c:bar3DChart>
      <c:catAx>
        <c:axId val="72997120"/>
        <c:scaling>
          <c:orientation val="minMax"/>
        </c:scaling>
        <c:axPos val="b"/>
        <c:tickLblPos val="nextTo"/>
        <c:crossAx val="72998912"/>
        <c:crosses val="autoZero"/>
        <c:auto val="1"/>
        <c:lblAlgn val="ctr"/>
        <c:lblOffset val="100"/>
      </c:catAx>
      <c:valAx>
        <c:axId val="72998912"/>
        <c:scaling>
          <c:orientation val="minMax"/>
        </c:scaling>
        <c:axPos val="l"/>
        <c:majorGridlines/>
        <c:numFmt formatCode="General" sourceLinked="1"/>
        <c:tickLblPos val="nextTo"/>
        <c:crossAx val="7299712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CR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5.1300083233010538E-2"/>
          <c:y val="7.0251897429965932E-2"/>
          <c:w val="0.9327977674611746"/>
          <c:h val="0.64235785064977557"/>
        </c:manualLayout>
      </c:layout>
      <c:bar3DChart>
        <c:barDir val="col"/>
        <c:grouping val="stacked"/>
        <c:ser>
          <c:idx val="0"/>
          <c:order val="0"/>
          <c:tx>
            <c:strRef>
              <c:f>Hoja1!$A$5</c:f>
              <c:strCache>
                <c:ptCount val="1"/>
                <c:pt idx="0">
                  <c:v>Suscriptores de telefonía móvil (por cada 100 hab.)</c:v>
                </c:pt>
              </c:strCache>
            </c:strRef>
          </c:tx>
          <c:cat>
            <c:strRef>
              <c:f>Hoja1!$B$2:$P$2</c:f>
              <c:strCache>
                <c:ptCount val="15"/>
                <c:pt idx="0">
                  <c:v>ALC</c:v>
                </c:pt>
                <c:pt idx="1">
                  <c:v>Antigua and Barbuda</c:v>
                </c:pt>
                <c:pt idx="2">
                  <c:v>Bahamas</c:v>
                </c:pt>
                <c:pt idx="3">
                  <c:v>Barbados</c:v>
                </c:pt>
                <c:pt idx="4">
                  <c:v>Cuba</c:v>
                </c:pt>
                <c:pt idx="5">
                  <c:v>Dominica </c:v>
                </c:pt>
                <c:pt idx="6">
                  <c:v>Grenada</c:v>
                </c:pt>
                <c:pt idx="7">
                  <c:v>Guyana</c:v>
                </c:pt>
                <c:pt idx="8">
                  <c:v>Haiti</c:v>
                </c:pt>
                <c:pt idx="9">
                  <c:v>Jamaica</c:v>
                </c:pt>
                <c:pt idx="10">
                  <c:v>St. Kitts and Nevis</c:v>
                </c:pt>
                <c:pt idx="11">
                  <c:v>St. Lucia</c:v>
                </c:pt>
                <c:pt idx="12">
                  <c:v>St. Vincent and the Grenadines</c:v>
                </c:pt>
                <c:pt idx="13">
                  <c:v>Suriname</c:v>
                </c:pt>
                <c:pt idx="14">
                  <c:v>Trinidad and Tobago</c:v>
                </c:pt>
              </c:strCache>
            </c:strRef>
          </c:cat>
          <c:val>
            <c:numRef>
              <c:f>Hoja1!$B$5:$P$5</c:f>
              <c:numCache>
                <c:formatCode>General</c:formatCode>
                <c:ptCount val="15"/>
                <c:pt idx="0">
                  <c:v>67</c:v>
                </c:pt>
                <c:pt idx="1">
                  <c:v>132.5</c:v>
                </c:pt>
                <c:pt idx="2">
                  <c:v>112.9</c:v>
                </c:pt>
                <c:pt idx="3">
                  <c:v>80.900000000000006</c:v>
                </c:pt>
                <c:pt idx="4">
                  <c:v>1.8</c:v>
                </c:pt>
                <c:pt idx="5">
                  <c:v>58.5</c:v>
                </c:pt>
                <c:pt idx="6">
                  <c:v>43.7</c:v>
                </c:pt>
                <c:pt idx="7">
                  <c:v>38</c:v>
                </c:pt>
                <c:pt idx="8">
                  <c:v>26</c:v>
                </c:pt>
                <c:pt idx="9">
                  <c:v>100</c:v>
                </c:pt>
                <c:pt idx="10">
                  <c:v>21.3</c:v>
                </c:pt>
                <c:pt idx="11">
                  <c:v>64.099999999999994</c:v>
                </c:pt>
                <c:pt idx="12">
                  <c:v>91.8</c:v>
                </c:pt>
                <c:pt idx="13">
                  <c:v>70.3</c:v>
                </c:pt>
                <c:pt idx="14">
                  <c:v>113.3</c:v>
                </c:pt>
              </c:numCache>
            </c:numRef>
          </c:val>
        </c:ser>
        <c:shape val="cylinder"/>
        <c:axId val="73888128"/>
        <c:axId val="73889664"/>
        <c:axId val="0"/>
      </c:bar3DChart>
      <c:catAx>
        <c:axId val="73888128"/>
        <c:scaling>
          <c:orientation val="minMax"/>
        </c:scaling>
        <c:axPos val="b"/>
        <c:tickLblPos val="nextTo"/>
        <c:crossAx val="73889664"/>
        <c:crosses val="autoZero"/>
        <c:auto val="1"/>
        <c:lblAlgn val="ctr"/>
        <c:lblOffset val="100"/>
      </c:catAx>
      <c:valAx>
        <c:axId val="73889664"/>
        <c:scaling>
          <c:orientation val="minMax"/>
        </c:scaling>
        <c:axPos val="l"/>
        <c:majorGridlines/>
        <c:numFmt formatCode="General" sourceLinked="1"/>
        <c:tickLblPos val="nextTo"/>
        <c:crossAx val="73888128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0.22951</cdr:x>
      <cdr:y>0.86667</cdr:y>
    </cdr:from>
    <cdr:to>
      <cdr:x>0.5</cdr:x>
      <cdr:y>0.93333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016224" y="4680520"/>
          <a:ext cx="23762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MX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República Dominicana: 17,2</a:t>
          </a:r>
          <a:endParaRPr lang="es-CR" sz="1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B0F7D-0370-49D6-BB89-4CA7F5D5780A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431C-E9A2-4E0B-9EC7-F0E72A6CFE1B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BDE63-F3B1-46D8-BB3E-3690F5F065B8}" type="datetimeFigureOut">
              <a:rPr lang="es-CR" smtClean="0"/>
              <a:pPr/>
              <a:t>28/04/2011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70A3-0889-4B15-B704-B4C74A1844D6}" type="slidenum">
              <a:rPr lang="es-CR" smtClean="0"/>
              <a:pPr/>
              <a:t>‹Nº›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ark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i.org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scimago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996952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 información y acceso de contenidos relevantes para las zonas rurales</a:t>
            </a:r>
            <a:endParaRPr lang="es-ES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8234"/>
            <a:ext cx="64008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s-CR" sz="1600" dirty="0">
                <a:solidFill>
                  <a:schemeClr val="accent1">
                    <a:lumMod val="75000"/>
                  </a:schemeClr>
                </a:solidFill>
              </a:rPr>
              <a:t>Federico Sancho</a:t>
            </a:r>
          </a:p>
          <a:p>
            <a:pPr algn="r">
              <a:lnSpc>
                <a:spcPct val="80000"/>
              </a:lnSpc>
            </a:pPr>
            <a:r>
              <a:rPr lang="es-CR" sz="1600" dirty="0" smtClean="0">
                <a:solidFill>
                  <a:schemeClr val="accent1">
                    <a:lumMod val="75000"/>
                  </a:schemeClr>
                </a:solidFill>
              </a:rPr>
              <a:t>Centro Interamericano de Información para la Agricultura</a:t>
            </a:r>
            <a:endParaRPr lang="es-CR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es-MX" sz="1600" dirty="0" smtClean="0">
                <a:solidFill>
                  <a:schemeClr val="accent1">
                    <a:lumMod val="75000"/>
                  </a:schemeClr>
                </a:solidFill>
              </a:rPr>
              <a:t>Instituto Interamericano de Cooperación para la Agricultura</a:t>
            </a:r>
            <a:endParaRPr lang="es-C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es-CR" sz="1100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857224" y="4570420"/>
            <a:ext cx="7286676" cy="158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P295-azul-e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500702"/>
            <a:ext cx="1357290" cy="611326"/>
          </a:xfrm>
          <a:prstGeom prst="rect">
            <a:avLst/>
          </a:prstGeom>
        </p:spPr>
      </p:pic>
      <p:pic>
        <p:nvPicPr>
          <p:cNvPr id="52226" name="Picture 2" descr="http://farm1.static.flickr.com/40/88652740_3c1c90bc85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071834" cy="221457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42844" y="6357958"/>
            <a:ext cx="6143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Créditos: </a:t>
            </a:r>
            <a:r>
              <a:rPr lang="es-MX" sz="1000" dirty="0" err="1" smtClean="0"/>
              <a:t>Photos</a:t>
            </a:r>
            <a:r>
              <a:rPr lang="es-MX" sz="1000" dirty="0" smtClean="0"/>
              <a:t> </a:t>
            </a:r>
            <a:r>
              <a:rPr lang="es-MX" sz="1000" dirty="0" err="1" smtClean="0"/>
              <a:t>by</a:t>
            </a:r>
            <a:r>
              <a:rPr lang="es-MX" sz="1000" dirty="0" smtClean="0"/>
              <a:t> Jessica </a:t>
            </a:r>
            <a:r>
              <a:rPr lang="es-MX" sz="1000" dirty="0" err="1" smtClean="0"/>
              <a:t>Merz</a:t>
            </a:r>
            <a:r>
              <a:rPr lang="es-MX" sz="1000" dirty="0" smtClean="0"/>
              <a:t> and Gregg, </a:t>
            </a:r>
            <a:r>
              <a:rPr lang="es-MX" sz="1000" dirty="0" err="1" smtClean="0"/>
              <a:t>Creative</a:t>
            </a:r>
            <a:r>
              <a:rPr lang="es-MX" sz="1000" dirty="0" smtClean="0"/>
              <a:t> </a:t>
            </a:r>
            <a:r>
              <a:rPr lang="es-MX" sz="1000" dirty="0" err="1" smtClean="0"/>
              <a:t>Commons</a:t>
            </a:r>
            <a:r>
              <a:rPr lang="es-MX" sz="1050" dirty="0" smtClean="0"/>
              <a:t>.</a:t>
            </a:r>
            <a:endParaRPr lang="en-US" sz="1050" dirty="0"/>
          </a:p>
        </p:txBody>
      </p:sp>
      <p:pic>
        <p:nvPicPr>
          <p:cNvPr id="52230" name="Picture 6" descr="http://farm1.static.flickr.com/2/2456237_4bcc48156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7" y="857232"/>
            <a:ext cx="3571900" cy="220692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6286520"/>
            <a:ext cx="97155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¿Y el </a:t>
            </a:r>
            <a:r>
              <a:rPr lang="es-MX" sz="7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conocimiento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nuestras </a:t>
            </a:r>
            <a:r>
              <a:rPr lang="es-MX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organizaciones/instituciones producen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C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00811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Volviendo a los usuarios (de Internet)…</a:t>
            </a:r>
            <a:endParaRPr lang="es-CR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Gráfico"/>
          <p:cNvGraphicFramePr/>
          <p:nvPr/>
        </p:nvGraphicFramePr>
        <p:xfrm>
          <a:off x="0" y="836712"/>
          <a:ext cx="9144000" cy="580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tan </a:t>
            </a:r>
            <a:r>
              <a:rPr lang="es-C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(des)conectados 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</a:t>
            </a:r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solotrucos.org/archivos/2008/12/re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958" y="5786454"/>
            <a:ext cx="1034042" cy="1071546"/>
          </a:xfrm>
          <a:prstGeom prst="rect">
            <a:avLst/>
          </a:prstGeom>
          <a:noFill/>
        </p:spPr>
      </p:pic>
      <p:graphicFrame>
        <p:nvGraphicFramePr>
          <p:cNvPr id="4" name="7 Gráfico"/>
          <p:cNvGraphicFramePr/>
          <p:nvPr/>
        </p:nvGraphicFramePr>
        <p:xfrm>
          <a:off x="179512" y="1196752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tan </a:t>
            </a:r>
            <a:r>
              <a:rPr lang="es-C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(des)conectados 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</a:t>
            </a:r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solotrucos.org/archivos/2008/12/re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958" y="5786454"/>
            <a:ext cx="1034042" cy="1071546"/>
          </a:xfrm>
          <a:prstGeom prst="rect">
            <a:avLst/>
          </a:prstGeom>
          <a:noFill/>
        </p:spPr>
      </p:pic>
      <p:graphicFrame>
        <p:nvGraphicFramePr>
          <p:cNvPr id="5" name="1 Gráfico"/>
          <p:cNvGraphicFramePr/>
          <p:nvPr/>
        </p:nvGraphicFramePr>
        <p:xfrm>
          <a:off x="179512" y="1268760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 CuadroTexto"/>
          <p:cNvSpPr txBox="1"/>
          <p:nvPr/>
        </p:nvSpPr>
        <p:spPr>
          <a:xfrm>
            <a:off x="2627784" y="6237312"/>
            <a:ext cx="237626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República Dominicana: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</a:t>
            </a:r>
            <a:endParaRPr lang="es-C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tan </a:t>
            </a:r>
            <a:r>
              <a:rPr lang="es-C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(des)conectados 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</a:t>
            </a:r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solotrucos.org/archivos/2008/12/re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958" y="5786454"/>
            <a:ext cx="1034042" cy="1071546"/>
          </a:xfrm>
          <a:prstGeom prst="rect">
            <a:avLst/>
          </a:prstGeom>
          <a:noFill/>
        </p:spPr>
      </p:pic>
      <p:graphicFrame>
        <p:nvGraphicFramePr>
          <p:cNvPr id="4" name="2 Gráfico"/>
          <p:cNvGraphicFramePr/>
          <p:nvPr/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2843808" y="5949280"/>
            <a:ext cx="237626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República Dominicana: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9,3</a:t>
            </a:r>
            <a:endParaRPr lang="es-C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tan </a:t>
            </a:r>
            <a:r>
              <a:rPr lang="es-C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(des)conectados </a:t>
            </a:r>
            <a:r>
              <a:rPr lang="es-C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</a:t>
            </a:r>
            <a:r>
              <a:rPr lang="es-C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4" descr="http://solotrucos.org/archivos/2008/12/re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9958" y="5786454"/>
            <a:ext cx="1034042" cy="1071546"/>
          </a:xfrm>
          <a:prstGeom prst="rect">
            <a:avLst/>
          </a:prstGeom>
          <a:noFill/>
        </p:spPr>
      </p:pic>
      <p:graphicFrame>
        <p:nvGraphicFramePr>
          <p:cNvPr id="4" name="4 Gráfico"/>
          <p:cNvGraphicFramePr/>
          <p:nvPr/>
        </p:nvGraphicFramePr>
        <p:xfrm>
          <a:off x="179512" y="1052736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1 CuadroTexto"/>
          <p:cNvSpPr txBox="1"/>
          <p:nvPr/>
        </p:nvSpPr>
        <p:spPr>
          <a:xfrm>
            <a:off x="2771800" y="5877272"/>
            <a:ext cx="2376264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República Dominicana: </a:t>
            </a:r>
            <a:r>
              <a:rPr lang="es-MX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56,7</a:t>
            </a:r>
            <a:endParaRPr lang="es-C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354162"/>
          </a:xfrm>
        </p:spPr>
        <p:txBody>
          <a:bodyPr>
            <a:noAutofit/>
          </a:bodyPr>
          <a:lstStyle/>
          <a:p>
            <a:r>
              <a:rPr lang="es-MX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reflexiones para el diálogo</a:t>
            </a:r>
            <a:endParaRPr lang="es-CR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El usuario y sus necesidades </a:t>
            </a:r>
          </a:p>
          <a:p>
            <a:r>
              <a:rPr lang="es-MX" dirty="0" smtClean="0"/>
              <a:t>Servicios de información operativos (más calidad que cantidad)</a:t>
            </a:r>
          </a:p>
          <a:p>
            <a:r>
              <a:rPr lang="es-MX" dirty="0" smtClean="0"/>
              <a:t>Capacitación para buscar, usar y distinguir (</a:t>
            </a:r>
            <a:r>
              <a:rPr lang="es-MX" dirty="0" smtClean="0">
                <a:hlinkClick r:id="rId2"/>
              </a:rPr>
              <a:t>www.imark.org</a:t>
            </a:r>
            <a:r>
              <a:rPr lang="es-MX" dirty="0" smtClean="0"/>
              <a:t>) </a:t>
            </a:r>
          </a:p>
          <a:p>
            <a:r>
              <a:rPr lang="es-MX" dirty="0" smtClean="0"/>
              <a:t>Especialización de servicios- Oferta relevante más que colecciones generales</a:t>
            </a:r>
          </a:p>
          <a:p>
            <a:r>
              <a:rPr lang="es-MX" dirty="0" smtClean="0"/>
              <a:t>Sitios de encuentro: TIC, contenidos y asistencia</a:t>
            </a:r>
          </a:p>
          <a:p>
            <a:endParaRPr lang="es-MX" dirty="0" smtClean="0"/>
          </a:p>
          <a:p>
            <a:endParaRPr lang="es-C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s-ES" sz="3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48234"/>
            <a:ext cx="6400800" cy="17526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s-CR" sz="1600" dirty="0" smtClean="0">
                <a:solidFill>
                  <a:schemeClr val="accent1">
                    <a:lumMod val="75000"/>
                  </a:schemeClr>
                </a:solidFill>
              </a:rPr>
              <a:t>Federico.sancho@iica.int</a:t>
            </a:r>
            <a:endParaRPr lang="es-CR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es-CR" sz="1600" dirty="0" smtClean="0">
                <a:solidFill>
                  <a:schemeClr val="accent1">
                    <a:lumMod val="75000"/>
                  </a:schemeClr>
                </a:solidFill>
              </a:rPr>
              <a:t>Centro Interamericano de Información para la Agricultura</a:t>
            </a:r>
            <a:endParaRPr lang="es-CR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endParaRPr lang="es-CR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lnSpc>
                <a:spcPct val="80000"/>
              </a:lnSpc>
            </a:pPr>
            <a:r>
              <a:rPr lang="es-CR" sz="1100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  <a:endParaRPr lang="es-E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857224" y="4570420"/>
            <a:ext cx="7286676" cy="1588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 descr="P295-azul-es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5500702"/>
            <a:ext cx="1357290" cy="6113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qué conversaremos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http://farm4.static.flickr.com/3029/3056188464_a4a4bc33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9852" y="1844824"/>
            <a:ext cx="9653852" cy="3571901"/>
          </a:xfrm>
          <a:prstGeom prst="rect">
            <a:avLst/>
          </a:prstGeom>
          <a:noFill/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076056" y="2132856"/>
            <a:ext cx="4929222" cy="3714776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Punto de partida…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Las necesidades…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El contenido… 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La conectividad…</a:t>
            </a:r>
          </a:p>
          <a:p>
            <a:r>
              <a:rPr lang="es-MX" dirty="0" smtClean="0">
                <a:solidFill>
                  <a:schemeClr val="bg1"/>
                </a:solidFill>
              </a:rPr>
              <a:t>Algunas reflexiones…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2844" y="6488668"/>
            <a:ext cx="3810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Créditos: </a:t>
            </a:r>
            <a:r>
              <a:rPr lang="es-MX" sz="1100" dirty="0" err="1" smtClean="0"/>
              <a:t>Photo</a:t>
            </a:r>
            <a:r>
              <a:rPr lang="es-MX" sz="1100" dirty="0" smtClean="0"/>
              <a:t> </a:t>
            </a:r>
            <a:r>
              <a:rPr lang="es-MX" sz="1100" dirty="0" err="1" smtClean="0"/>
              <a:t>by</a:t>
            </a:r>
            <a:r>
              <a:rPr lang="es-MX" sz="1100" dirty="0" smtClean="0"/>
              <a:t> </a:t>
            </a:r>
            <a:r>
              <a:rPr lang="en-US" sz="1100" dirty="0" smtClean="0"/>
              <a:t>Tobias </a:t>
            </a:r>
            <a:r>
              <a:rPr lang="en-US" sz="1100" dirty="0" err="1" smtClean="0"/>
              <a:t>Akerboom</a:t>
            </a:r>
            <a:r>
              <a:rPr lang="en-US" sz="1100" dirty="0" smtClean="0"/>
              <a:t> , Creative Commons</a:t>
            </a:r>
            <a:endParaRPr lang="en-US" sz="11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6357958"/>
            <a:ext cx="1147766" cy="3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</a:t>
            </a:r>
            <a:r>
              <a:rPr lang="es-MX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tatement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Jagdeo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Initiative</a:t>
            </a:r>
            <a:endParaRPr lang="es-C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25488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4400" dirty="0" smtClean="0"/>
              <a:t>“8. </a:t>
            </a:r>
            <a:r>
              <a:rPr lang="es-MX" sz="4400" dirty="0" err="1" smtClean="0"/>
              <a:t>Weak</a:t>
            </a:r>
            <a:r>
              <a:rPr lang="es-MX" sz="4400" dirty="0" smtClean="0"/>
              <a:t> and non </a:t>
            </a:r>
            <a:r>
              <a:rPr lang="es-MX" sz="4400" dirty="0" err="1" smtClean="0"/>
              <a:t>integrated</a:t>
            </a:r>
            <a:r>
              <a:rPr lang="es-MX" sz="4400" dirty="0" smtClean="0"/>
              <a:t> </a:t>
            </a:r>
            <a:r>
              <a:rPr lang="es-MX" sz="4400" dirty="0" err="1" smtClean="0"/>
              <a:t>information</a:t>
            </a:r>
            <a:r>
              <a:rPr lang="es-MX" sz="4400" dirty="0" smtClean="0"/>
              <a:t> and </a:t>
            </a:r>
            <a:r>
              <a:rPr lang="es-MX" sz="4400" dirty="0" err="1" smtClean="0"/>
              <a:t>intelligence</a:t>
            </a:r>
            <a:r>
              <a:rPr lang="es-MX" sz="4400" dirty="0" smtClean="0"/>
              <a:t> </a:t>
            </a:r>
            <a:r>
              <a:rPr lang="es-MX" sz="4400" dirty="0" err="1" smtClean="0"/>
              <a:t>systems</a:t>
            </a:r>
            <a:r>
              <a:rPr lang="es-MX" sz="4400" dirty="0" smtClean="0"/>
              <a:t> and </a:t>
            </a:r>
            <a:r>
              <a:rPr lang="es-MX" sz="4400" dirty="0" err="1" smtClean="0"/>
              <a:t>linkages</a:t>
            </a:r>
            <a:r>
              <a:rPr lang="es-MX" sz="4400" dirty="0" smtClean="0"/>
              <a:t> and </a:t>
            </a:r>
            <a:r>
              <a:rPr lang="es-MX" sz="4400" dirty="0" err="1" smtClean="0"/>
              <a:t>participation</a:t>
            </a:r>
            <a:r>
              <a:rPr lang="es-MX" sz="4400" dirty="0" smtClean="0"/>
              <a:t> in </a:t>
            </a:r>
            <a:r>
              <a:rPr lang="es-MX" sz="4400" dirty="0" err="1" smtClean="0"/>
              <a:t>growth</a:t>
            </a:r>
            <a:r>
              <a:rPr lang="es-MX" sz="4400" dirty="0" smtClean="0"/>
              <a:t> </a:t>
            </a:r>
            <a:r>
              <a:rPr lang="es-MX" sz="4400" dirty="0" err="1" smtClean="0"/>
              <a:t>markets</a:t>
            </a:r>
            <a:r>
              <a:rPr lang="es-MX" sz="4400" dirty="0" smtClean="0"/>
              <a:t>”</a:t>
            </a:r>
            <a:endParaRPr lang="es-CR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85800"/>
            <a:ext cx="7489825" cy="871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R" sz="3600" b="1" dirty="0" smtClean="0"/>
              <a:t>Nos enfrentamos a un problema general en la región…</a:t>
            </a:r>
            <a:endParaRPr lang="es-ES" sz="3600" b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76475"/>
            <a:ext cx="6192837" cy="3025775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s-CR" sz="2200" dirty="0" smtClean="0"/>
              <a:t>Falta de normas y políticas para la gestión de información relevante</a:t>
            </a:r>
          </a:p>
          <a:p>
            <a:pPr eaLnBrk="1" hangingPunct="1">
              <a:lnSpc>
                <a:spcPct val="80000"/>
              </a:lnSpc>
            </a:pPr>
            <a:r>
              <a:rPr lang="es-CR" sz="2200" dirty="0" smtClean="0"/>
              <a:t>Falta de presupuesto o recursos para los servicios de información</a:t>
            </a:r>
          </a:p>
          <a:p>
            <a:pPr eaLnBrk="1" hangingPunct="1">
              <a:lnSpc>
                <a:spcPct val="80000"/>
              </a:lnSpc>
            </a:pPr>
            <a:r>
              <a:rPr lang="es-CR" sz="2200" dirty="0" smtClean="0"/>
              <a:t>Falta de personal capacitado en gestión de información</a:t>
            </a:r>
          </a:p>
          <a:p>
            <a:pPr eaLnBrk="1" hangingPunct="1">
              <a:lnSpc>
                <a:spcPct val="80000"/>
              </a:lnSpc>
            </a:pPr>
            <a:r>
              <a:rPr lang="es-CR" sz="2200" dirty="0" smtClean="0"/>
              <a:t>Poco uso o mal uso de las </a:t>
            </a:r>
            <a:r>
              <a:rPr lang="es-CR" sz="2200" dirty="0" err="1" smtClean="0"/>
              <a:t>TICs</a:t>
            </a:r>
            <a:r>
              <a:rPr lang="es-CR" sz="22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s-CR" sz="2200" dirty="0" smtClean="0"/>
              <a:t>Bajas competencias para una mayor producción de información </a:t>
            </a:r>
          </a:p>
          <a:p>
            <a:pPr eaLnBrk="1" hangingPunct="1">
              <a:lnSpc>
                <a:spcPct val="80000"/>
              </a:lnSpc>
            </a:pPr>
            <a:r>
              <a:rPr lang="es-CR" sz="2200" dirty="0" smtClean="0"/>
              <a:t>Poca información relevante y normalizada para la innovación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CR" sz="2200" dirty="0" smtClean="0"/>
          </a:p>
          <a:p>
            <a:pPr eaLnBrk="1" hangingPunct="1">
              <a:lnSpc>
                <a:spcPct val="80000"/>
              </a:lnSpc>
            </a:pPr>
            <a:endParaRPr lang="es-CR" sz="2200" dirty="0" smtClean="0"/>
          </a:p>
        </p:txBody>
      </p:sp>
      <p:sp>
        <p:nvSpPr>
          <p:cNvPr id="24586" name="WordArt 10"/>
          <p:cNvSpPr>
            <a:spLocks noChangeArrowheads="1" noChangeShapeType="1" noTextEdit="1"/>
          </p:cNvSpPr>
          <p:nvPr/>
        </p:nvSpPr>
        <p:spPr bwMode="auto">
          <a:xfrm>
            <a:off x="683568" y="1628800"/>
            <a:ext cx="7540625" cy="38163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CR" sz="44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Elevar </a:t>
            </a:r>
            <a:r>
              <a:rPr lang="es-CR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los </a:t>
            </a:r>
            <a:r>
              <a:rPr lang="es-CR" sz="44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niveles </a:t>
            </a:r>
          </a:p>
          <a:p>
            <a:pPr algn="ctr"/>
            <a:r>
              <a:rPr lang="es-CR" sz="44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de importancia de la </a:t>
            </a:r>
            <a:r>
              <a:rPr lang="es-CR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información</a:t>
            </a:r>
            <a:endParaRPr lang="es-CR" sz="44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diversidad de usuarios</a:t>
            </a:r>
            <a:endParaRPr lang="es-ES" sz="4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857752" y="4786322"/>
            <a:ext cx="1900222" cy="608003"/>
          </a:xfrm>
        </p:spPr>
        <p:txBody>
          <a:bodyPr>
            <a:normAutofit/>
          </a:bodyPr>
          <a:lstStyle/>
          <a:p>
            <a:r>
              <a:rPr lang="es-MX" dirty="0" smtClean="0"/>
              <a:t>(Estudiantes)</a:t>
            </a:r>
            <a:endParaRPr lang="en-US" dirty="0"/>
          </a:p>
        </p:txBody>
      </p:sp>
      <p:sp>
        <p:nvSpPr>
          <p:cNvPr id="10" name="5 Marcador de texto"/>
          <p:cNvSpPr txBox="1">
            <a:spLocks/>
          </p:cNvSpPr>
          <p:nvPr/>
        </p:nvSpPr>
        <p:spPr>
          <a:xfrm>
            <a:off x="2428860" y="4786322"/>
            <a:ext cx="2357454" cy="608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(Investigadores)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Marcador de texto"/>
          <p:cNvSpPr txBox="1">
            <a:spLocks/>
          </p:cNvSpPr>
          <p:nvPr/>
        </p:nvSpPr>
        <p:spPr>
          <a:xfrm>
            <a:off x="6929454" y="4786322"/>
            <a:ext cx="2214546" cy="608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MX" sz="2400" b="1" dirty="0" smtClean="0">
                <a:latin typeface="+mn-lt"/>
              </a:rPr>
              <a:t>(Agricultores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Marcador de texto"/>
          <p:cNvSpPr>
            <a:spLocks noGrp="1"/>
          </p:cNvSpPr>
          <p:nvPr>
            <p:ph type="body" idx="1"/>
          </p:nvPr>
        </p:nvSpPr>
        <p:spPr>
          <a:xfrm>
            <a:off x="500034" y="4786322"/>
            <a:ext cx="2043098" cy="608003"/>
          </a:xfrm>
        </p:spPr>
        <p:txBody>
          <a:bodyPr>
            <a:noAutofit/>
          </a:bodyPr>
          <a:lstStyle/>
          <a:p>
            <a:r>
              <a:rPr lang="es-MX" dirty="0" smtClean="0"/>
              <a:t>(</a:t>
            </a:r>
            <a:r>
              <a:rPr lang="es-MX" dirty="0" err="1" smtClean="0"/>
              <a:t>Tm.</a:t>
            </a:r>
            <a:r>
              <a:rPr lang="es-MX" dirty="0" smtClean="0"/>
              <a:t> Decisión)</a:t>
            </a:r>
            <a:endParaRPr lang="en-US" dirty="0"/>
          </a:p>
        </p:txBody>
      </p:sp>
      <p:pic>
        <p:nvPicPr>
          <p:cNvPr id="69636" name="Picture 4" descr="http://farm4.static.flickr.com/3159/2647817517_87f652f322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2000264" cy="1285876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0" y="6429396"/>
            <a:ext cx="8215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Créditos</a:t>
            </a:r>
            <a:r>
              <a:rPr lang="en-US" sz="1200" dirty="0" smtClean="0"/>
              <a:t>: Part of the image collection of the International Rice Research Institute (</a:t>
            </a:r>
            <a:r>
              <a:rPr lang="en-US" sz="1200" dirty="0" smtClean="0">
                <a:hlinkClick r:id="rId3"/>
              </a:rPr>
              <a:t>www.irri.org</a:t>
            </a:r>
            <a:r>
              <a:rPr lang="en-US" sz="1200" dirty="0" smtClean="0"/>
              <a:t>) – Creative Commons</a:t>
            </a:r>
            <a:endParaRPr lang="en-US" sz="1200" dirty="0"/>
          </a:p>
        </p:txBody>
      </p:sp>
      <p:pic>
        <p:nvPicPr>
          <p:cNvPr id="69638" name="Picture 6" descr="http://farm4.static.flickr.com/3212/2647816693_3da65ff98d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496"/>
            <a:ext cx="2071702" cy="1285876"/>
          </a:xfrm>
          <a:prstGeom prst="rect">
            <a:avLst/>
          </a:prstGeom>
          <a:noFill/>
        </p:spPr>
      </p:pic>
      <p:pic>
        <p:nvPicPr>
          <p:cNvPr id="69640" name="Picture 8" descr="http://farm4.static.flickr.com/3040/2691566793_40d92ec34e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857364"/>
            <a:ext cx="1514475" cy="2286001"/>
          </a:xfrm>
          <a:prstGeom prst="rect">
            <a:avLst/>
          </a:prstGeom>
          <a:noFill/>
        </p:spPr>
      </p:pic>
      <p:pic>
        <p:nvPicPr>
          <p:cNvPr id="69642" name="Picture 10" descr="http://farm3.static.flickr.com/2524/4110680637_f2d0846be8_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2071678"/>
            <a:ext cx="1452562" cy="2081283"/>
          </a:xfrm>
          <a:prstGeom prst="rect">
            <a:avLst/>
          </a:prstGeom>
          <a:noFill/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0070" y="6357958"/>
            <a:ext cx="97155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¿Y sus necesidades?</a:t>
            </a:r>
            <a:endParaRPr lang="es-CR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7"/>
          </a:xfrm>
        </p:spPr>
        <p:txBody>
          <a:bodyPr>
            <a:normAutofit/>
          </a:bodyPr>
          <a:lstStyle/>
          <a:p>
            <a:r>
              <a:rPr lang="es-MX" dirty="0" smtClean="0"/>
              <a:t>Información “operativa”: útil para la acción, tomar decisiones y resolver problemas</a:t>
            </a:r>
          </a:p>
          <a:p>
            <a:pPr>
              <a:buNone/>
            </a:pPr>
            <a:endParaRPr lang="es-MX" dirty="0" smtClean="0"/>
          </a:p>
          <a:p>
            <a:pPr lvl="1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y mercados</a:t>
            </a:r>
          </a:p>
          <a:p>
            <a:pPr lvl="1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tecnológicas</a:t>
            </a:r>
          </a:p>
          <a:p>
            <a:pPr lvl="1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Alertas</a:t>
            </a:r>
            <a:endPara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2088231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mejor aproximación: Estudiar </a:t>
            </a:r>
            <a:r>
              <a:rPr lang="es-MX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Personas+Lugar+Entorno+Actividades</a:t>
            </a: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R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336704" cy="420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971600" y="6488668"/>
            <a:ext cx="729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Proyecto Comunicando Agricultores de Panguipulli, Chile. Fundación Eifl.net</a:t>
            </a:r>
            <a:endParaRPr lang="es-C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WEB: La biblioteca mundial y su exceso de contenidos</a:t>
            </a:r>
            <a:endParaRPr lang="es-ES" sz="4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071934" y="2071678"/>
            <a:ext cx="4829180" cy="3857652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s-CR" dirty="0" smtClean="0"/>
              <a:t>Velocidad de multiplicación: 2 veces cada </a:t>
            </a:r>
            <a:r>
              <a:rPr lang="es-CR" dirty="0"/>
              <a:t>12 </a:t>
            </a:r>
            <a:r>
              <a:rPr lang="es-CR" dirty="0" smtClean="0"/>
              <a:t>meses</a:t>
            </a:r>
          </a:p>
          <a:p>
            <a:pPr lvl="1">
              <a:lnSpc>
                <a:spcPct val="90000"/>
              </a:lnSpc>
            </a:pPr>
            <a:r>
              <a:rPr lang="es-CR" dirty="0" smtClean="0"/>
              <a:t>Cantidad actual:</a:t>
            </a:r>
          </a:p>
          <a:p>
            <a:pPr lvl="2">
              <a:lnSpc>
                <a:spcPct val="90000"/>
              </a:lnSpc>
            </a:pPr>
            <a:r>
              <a:rPr lang="es-CR" dirty="0" smtClean="0"/>
              <a:t>10 mil millones de sitios</a:t>
            </a:r>
          </a:p>
          <a:p>
            <a:pPr lvl="2">
              <a:lnSpc>
                <a:spcPct val="90000"/>
              </a:lnSpc>
            </a:pPr>
            <a:r>
              <a:rPr lang="es-CR" dirty="0" smtClean="0"/>
              <a:t>7 millones de documentos</a:t>
            </a:r>
          </a:p>
          <a:p>
            <a:pPr lvl="2">
              <a:lnSpc>
                <a:spcPct val="90000"/>
              </a:lnSpc>
            </a:pPr>
            <a:r>
              <a:rPr lang="es-CR" dirty="0" smtClean="0"/>
              <a:t>183 mil millones de correos</a:t>
            </a:r>
          </a:p>
          <a:p>
            <a:pPr lvl="2">
              <a:lnSpc>
                <a:spcPct val="90000"/>
              </a:lnSpc>
            </a:pPr>
            <a:r>
              <a:rPr lang="es-CR" dirty="0" smtClean="0"/>
              <a:t>1000 nuevos libros científicos</a:t>
            </a:r>
          </a:p>
          <a:p>
            <a:pPr lvl="2">
              <a:lnSpc>
                <a:spcPct val="90000"/>
              </a:lnSpc>
            </a:pPr>
            <a:endParaRPr lang="es-CR" dirty="0" smtClean="0"/>
          </a:p>
          <a:p>
            <a:pPr lvl="1">
              <a:lnSpc>
                <a:spcPct val="90000"/>
              </a:lnSpc>
              <a:buNone/>
            </a:pPr>
            <a:endParaRPr lang="es-CR" dirty="0"/>
          </a:p>
        </p:txBody>
      </p:sp>
      <p:pic>
        <p:nvPicPr>
          <p:cNvPr id="37890" name="Picture 2" descr="http://www.masternewmedia.org/images/stockxpertcom_id90702_size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849952" cy="2857520"/>
          </a:xfrm>
          <a:prstGeom prst="rect">
            <a:avLst/>
          </a:prstGeom>
          <a:noFill/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Fuente: Elsevier y Google,  2009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1628800"/>
            <a:ext cx="3322712" cy="1203348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publicaciones sobre agricultura en ALC</a:t>
            </a:r>
            <a:br>
              <a:rPr lang="es-MX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1996-2009</a:t>
            </a:r>
            <a:endParaRPr lang="en-US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8" name="Picture 2" descr="scimago research group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45024"/>
            <a:ext cx="1333500" cy="333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0"/>
            <a:ext cx="5037395" cy="68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456</Words>
  <Application>Microsoft Office PowerPoint</Application>
  <PresentationFormat>Presentación en pantalla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Necesidades de información y acceso de contenidos relevantes para las zonas rurales</vt:lpstr>
      <vt:lpstr>Sobre qué conversaremos </vt:lpstr>
      <vt:lpstr>2007 Statement under Jagdeo Initiative</vt:lpstr>
      <vt:lpstr>Nos enfrentamos a un problema general en la región…</vt:lpstr>
      <vt:lpstr>La diversidad de usuarios</vt:lpstr>
      <vt:lpstr>¿Y sus necesidades?</vt:lpstr>
      <vt:lpstr>Una mejor aproximación: Estudiar Personas+Lugar+Entorno+Actividades </vt:lpstr>
      <vt:lpstr>El WEB: La biblioteca mundial y su exceso de contenidos</vt:lpstr>
      <vt:lpstr>Producción de publicaciones sobre agricultura en ALC 1996-2009</vt:lpstr>
      <vt:lpstr>¿Y el conocimiento que nuestras organizaciones/instituciones producen?</vt:lpstr>
      <vt:lpstr>Volviendo a los usuarios (de Internet)…</vt:lpstr>
      <vt:lpstr>¿Qué tan (des)conectados estamos?</vt:lpstr>
      <vt:lpstr>¿Qué tan (des)conectados estamos?</vt:lpstr>
      <vt:lpstr>¿Qué tan (des)conectados estamos?</vt:lpstr>
      <vt:lpstr>¿Qué tan (des)conectados estamos?</vt:lpstr>
      <vt:lpstr>Algunas reflexiones para el diálogo</vt:lpstr>
      <vt:lpstr>Gracias por su atención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alianza SIDALC: El futuro de la información agrícola</dc:title>
  <dc:creator>fsancho</dc:creator>
  <cp:lastModifiedBy>fsancho</cp:lastModifiedBy>
  <cp:revision>43</cp:revision>
  <dcterms:created xsi:type="dcterms:W3CDTF">2011-04-25T17:03:16Z</dcterms:created>
  <dcterms:modified xsi:type="dcterms:W3CDTF">2011-04-28T14:14:06Z</dcterms:modified>
</cp:coreProperties>
</file>