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notesMasterIdLst>
    <p:notesMasterId r:id="rId27"/>
  </p:notesMasterIdLst>
  <p:sldIdLst>
    <p:sldId id="256" r:id="rId2"/>
    <p:sldId id="285" r:id="rId3"/>
    <p:sldId id="257" r:id="rId4"/>
    <p:sldId id="265" r:id="rId5"/>
    <p:sldId id="258" r:id="rId6"/>
    <p:sldId id="261" r:id="rId7"/>
    <p:sldId id="274" r:id="rId8"/>
    <p:sldId id="280" r:id="rId9"/>
    <p:sldId id="281" r:id="rId10"/>
    <p:sldId id="283" r:id="rId11"/>
    <p:sldId id="284" r:id="rId12"/>
    <p:sldId id="297" r:id="rId13"/>
    <p:sldId id="298" r:id="rId14"/>
    <p:sldId id="277" r:id="rId15"/>
    <p:sldId id="290" r:id="rId16"/>
    <p:sldId id="289" r:id="rId17"/>
    <p:sldId id="288" r:id="rId18"/>
    <p:sldId id="299" r:id="rId19"/>
    <p:sldId id="286" r:id="rId20"/>
    <p:sldId id="293" r:id="rId21"/>
    <p:sldId id="291" r:id="rId22"/>
    <p:sldId id="294" r:id="rId23"/>
    <p:sldId id="295" r:id="rId24"/>
    <p:sldId id="268" r:id="rId25"/>
    <p:sldId id="273" r:id="rId26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91" d="100"/>
          <a:sy n="91" d="100"/>
        </p:scale>
        <p:origin x="-67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E5D85-FA8B-4AEF-8771-9A5EE202A9D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99D0DD-6549-4DDF-861B-9F2994193CA2}">
      <dgm:prSet phldrT="[Text]" custT="1"/>
      <dgm:spPr/>
      <dgm:t>
        <a:bodyPr/>
        <a:lstStyle/>
        <a:p>
          <a:r>
            <a:rPr lang="en-US" sz="1400" dirty="0" smtClean="0"/>
            <a:t>Physical</a:t>
          </a:r>
          <a:endParaRPr lang="en-US" sz="1400" dirty="0"/>
        </a:p>
      </dgm:t>
    </dgm:pt>
    <dgm:pt modelId="{C2FE118E-5572-4B59-B2D6-7B07094C1105}" type="parTrans" cxnId="{4D58A256-E4F5-43F1-A04A-28168B1CC0E2}">
      <dgm:prSet/>
      <dgm:spPr/>
      <dgm:t>
        <a:bodyPr/>
        <a:lstStyle/>
        <a:p>
          <a:endParaRPr lang="en-US"/>
        </a:p>
      </dgm:t>
    </dgm:pt>
    <dgm:pt modelId="{8CC7EDC8-6D8D-4F24-94D3-482D8E5205F8}" type="sibTrans" cxnId="{4D58A256-E4F5-43F1-A04A-28168B1CC0E2}">
      <dgm:prSet/>
      <dgm:spPr/>
      <dgm:t>
        <a:bodyPr/>
        <a:lstStyle/>
        <a:p>
          <a:endParaRPr lang="en-US"/>
        </a:p>
      </dgm:t>
    </dgm:pt>
    <dgm:pt modelId="{C823D9B9-308B-45B1-8EE6-B015C0E3EE43}">
      <dgm:prSet phldrT="[Text]"/>
      <dgm:spPr/>
      <dgm:t>
        <a:bodyPr/>
        <a:lstStyle/>
        <a:p>
          <a:r>
            <a:rPr lang="en-US" dirty="0" smtClean="0"/>
            <a:t>Health </a:t>
          </a:r>
          <a:endParaRPr lang="en-US" dirty="0"/>
        </a:p>
      </dgm:t>
    </dgm:pt>
    <dgm:pt modelId="{280D3F5F-4607-45B6-B793-7D8B74239906}" type="parTrans" cxnId="{54D66316-A720-4057-97CB-23FA651D1146}">
      <dgm:prSet/>
      <dgm:spPr/>
      <dgm:t>
        <a:bodyPr/>
        <a:lstStyle/>
        <a:p>
          <a:endParaRPr lang="en-US"/>
        </a:p>
      </dgm:t>
    </dgm:pt>
    <dgm:pt modelId="{E63D9208-85DB-4D6F-856A-7AC48176C92F}" type="sibTrans" cxnId="{54D66316-A720-4057-97CB-23FA651D1146}">
      <dgm:prSet/>
      <dgm:spPr/>
      <dgm:t>
        <a:bodyPr/>
        <a:lstStyle/>
        <a:p>
          <a:endParaRPr lang="en-US"/>
        </a:p>
      </dgm:t>
    </dgm:pt>
    <dgm:pt modelId="{8C4254BB-1ACA-4D12-A150-4D79FC5E6C71}">
      <dgm:prSet phldrT="[Text]"/>
      <dgm:spPr/>
      <dgm:t>
        <a:bodyPr/>
        <a:lstStyle/>
        <a:p>
          <a:r>
            <a:rPr lang="en-US" dirty="0" smtClean="0"/>
            <a:t>Social</a:t>
          </a:r>
          <a:endParaRPr lang="en-US" dirty="0"/>
        </a:p>
      </dgm:t>
    </dgm:pt>
    <dgm:pt modelId="{96DE70BC-D907-403C-AA3C-60CC52644D75}" type="parTrans" cxnId="{30FF50E6-BD3D-42BD-AA9C-87A9F43EB466}">
      <dgm:prSet/>
      <dgm:spPr/>
      <dgm:t>
        <a:bodyPr/>
        <a:lstStyle/>
        <a:p>
          <a:endParaRPr lang="en-US"/>
        </a:p>
      </dgm:t>
    </dgm:pt>
    <dgm:pt modelId="{53F0C987-7FEF-45B2-B3D7-6535EAABDBF7}" type="sibTrans" cxnId="{30FF50E6-BD3D-42BD-AA9C-87A9F43EB466}">
      <dgm:prSet/>
      <dgm:spPr/>
      <dgm:t>
        <a:bodyPr/>
        <a:lstStyle/>
        <a:p>
          <a:endParaRPr lang="en-US"/>
        </a:p>
      </dgm:t>
    </dgm:pt>
    <dgm:pt modelId="{98837C54-0DF0-4826-BED2-143C9EA2B451}">
      <dgm:prSet phldrT="[Text]"/>
      <dgm:spPr/>
      <dgm:t>
        <a:bodyPr/>
        <a:lstStyle/>
        <a:p>
          <a:r>
            <a:rPr lang="en-US" dirty="0" smtClean="0"/>
            <a:t>Welfare</a:t>
          </a:r>
          <a:endParaRPr lang="en-US" dirty="0"/>
        </a:p>
      </dgm:t>
    </dgm:pt>
    <dgm:pt modelId="{4C4E0AB7-174D-4BE0-934B-69928F57C264}" type="parTrans" cxnId="{EF6871B8-6F07-487F-B187-C569694D622F}">
      <dgm:prSet/>
      <dgm:spPr/>
      <dgm:t>
        <a:bodyPr/>
        <a:lstStyle/>
        <a:p>
          <a:endParaRPr lang="en-US"/>
        </a:p>
      </dgm:t>
    </dgm:pt>
    <dgm:pt modelId="{9ECB2FA8-A17B-4F7F-876A-8F2C0BD427D4}" type="sibTrans" cxnId="{EF6871B8-6F07-487F-B187-C569694D622F}">
      <dgm:prSet/>
      <dgm:spPr/>
      <dgm:t>
        <a:bodyPr/>
        <a:lstStyle/>
        <a:p>
          <a:endParaRPr lang="en-US"/>
        </a:p>
      </dgm:t>
    </dgm:pt>
    <dgm:pt modelId="{E1364709-72D3-42FE-B3D9-0FF1B0992A6B}">
      <dgm:prSet phldrT="[Text]"/>
      <dgm:spPr/>
      <dgm:t>
        <a:bodyPr/>
        <a:lstStyle/>
        <a:p>
          <a:r>
            <a:rPr lang="en-US" dirty="0" smtClean="0"/>
            <a:t>Government Services</a:t>
          </a:r>
          <a:endParaRPr lang="en-US" dirty="0"/>
        </a:p>
      </dgm:t>
    </dgm:pt>
    <dgm:pt modelId="{C2C58C2A-6907-40EC-A376-D0B753449838}" type="parTrans" cxnId="{343AF526-66A8-496D-945B-442B7547A17C}">
      <dgm:prSet/>
      <dgm:spPr/>
      <dgm:t>
        <a:bodyPr/>
        <a:lstStyle/>
        <a:p>
          <a:endParaRPr lang="en-US"/>
        </a:p>
      </dgm:t>
    </dgm:pt>
    <dgm:pt modelId="{D1F8A88E-D88A-4DAE-A202-28804C50EE14}" type="sibTrans" cxnId="{343AF526-66A8-496D-945B-442B7547A17C}">
      <dgm:prSet/>
      <dgm:spPr/>
      <dgm:t>
        <a:bodyPr/>
        <a:lstStyle/>
        <a:p>
          <a:endParaRPr lang="en-US"/>
        </a:p>
      </dgm:t>
    </dgm:pt>
    <dgm:pt modelId="{17D70061-BB24-40B9-BB5C-1EF35946AD2D}">
      <dgm:prSet phldrT="[Text]"/>
      <dgm:spPr/>
      <dgm:t>
        <a:bodyPr/>
        <a:lstStyle/>
        <a:p>
          <a:r>
            <a:rPr lang="en-US" dirty="0" smtClean="0"/>
            <a:t>Economic</a:t>
          </a:r>
          <a:endParaRPr lang="en-US" dirty="0"/>
        </a:p>
      </dgm:t>
    </dgm:pt>
    <dgm:pt modelId="{CC2D2850-1191-4061-AEF4-F2F07D872034}" type="parTrans" cxnId="{C271C9B0-9C22-42D8-973D-9B74CA841D17}">
      <dgm:prSet/>
      <dgm:spPr/>
      <dgm:t>
        <a:bodyPr/>
        <a:lstStyle/>
        <a:p>
          <a:endParaRPr lang="en-US"/>
        </a:p>
      </dgm:t>
    </dgm:pt>
    <dgm:pt modelId="{8318B615-2082-4DE3-AA32-CFF6B870273D}" type="sibTrans" cxnId="{C271C9B0-9C22-42D8-973D-9B74CA841D17}">
      <dgm:prSet/>
      <dgm:spPr/>
      <dgm:t>
        <a:bodyPr/>
        <a:lstStyle/>
        <a:p>
          <a:endParaRPr lang="en-US"/>
        </a:p>
      </dgm:t>
    </dgm:pt>
    <dgm:pt modelId="{F2D2FE50-9C26-4FC0-B5AD-9AE55749B3C3}">
      <dgm:prSet phldrT="[Text]"/>
      <dgm:spPr/>
      <dgm:t>
        <a:bodyPr/>
        <a:lstStyle/>
        <a:p>
          <a:r>
            <a:rPr lang="en-US" dirty="0" smtClean="0"/>
            <a:t>Linked to Productive Sectors</a:t>
          </a:r>
          <a:endParaRPr lang="en-US" dirty="0"/>
        </a:p>
      </dgm:t>
    </dgm:pt>
    <dgm:pt modelId="{9863986A-2835-4B7D-B81C-EDEDD640F86B}" type="parTrans" cxnId="{DA152941-6C64-4F6F-8B66-83537ACBFD61}">
      <dgm:prSet/>
      <dgm:spPr/>
      <dgm:t>
        <a:bodyPr/>
        <a:lstStyle/>
        <a:p>
          <a:endParaRPr lang="en-US"/>
        </a:p>
      </dgm:t>
    </dgm:pt>
    <dgm:pt modelId="{1422D0BD-8C7E-4C79-A70E-405FC8E72822}" type="sibTrans" cxnId="{DA152941-6C64-4F6F-8B66-83537ACBFD61}">
      <dgm:prSet/>
      <dgm:spPr/>
      <dgm:t>
        <a:bodyPr/>
        <a:lstStyle/>
        <a:p>
          <a:endParaRPr lang="en-US"/>
        </a:p>
      </dgm:t>
    </dgm:pt>
    <dgm:pt modelId="{96093218-C27D-4699-A6F5-5345CD4E1891}" type="pres">
      <dgm:prSet presAssocID="{B97E5D85-FA8B-4AEF-8771-9A5EE202A9D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17E1ED-9F5E-4710-B177-32FC813E6397}" type="pres">
      <dgm:prSet presAssocID="{B97E5D85-FA8B-4AEF-8771-9A5EE202A9DD}" presName="cycle" presStyleCnt="0"/>
      <dgm:spPr/>
    </dgm:pt>
    <dgm:pt modelId="{A72C9905-726D-49F6-8C6B-A5FC1B150763}" type="pres">
      <dgm:prSet presAssocID="{B97E5D85-FA8B-4AEF-8771-9A5EE202A9DD}" presName="centerShape" presStyleCnt="0"/>
      <dgm:spPr/>
    </dgm:pt>
    <dgm:pt modelId="{802056C0-7410-426B-B3C2-465D46AA153A}" type="pres">
      <dgm:prSet presAssocID="{B97E5D85-FA8B-4AEF-8771-9A5EE202A9DD}" presName="connSite" presStyleLbl="node1" presStyleIdx="0" presStyleCnt="4"/>
      <dgm:spPr/>
    </dgm:pt>
    <dgm:pt modelId="{D79FEED4-A563-436B-A467-49D9F6BC6051}" type="pres">
      <dgm:prSet presAssocID="{B97E5D85-FA8B-4AEF-8771-9A5EE202A9DD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AF914A-34AA-4417-BDC5-31202E9091B1}" type="pres">
      <dgm:prSet presAssocID="{C2FE118E-5572-4B59-B2D6-7B07094C110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C72A6B9-9B99-4E07-B735-4D980398FB13}" type="pres">
      <dgm:prSet presAssocID="{7899D0DD-6549-4DDF-861B-9F2994193CA2}" presName="node" presStyleCnt="0"/>
      <dgm:spPr/>
    </dgm:pt>
    <dgm:pt modelId="{A03C893A-050F-45FA-879B-1811776BCE66}" type="pres">
      <dgm:prSet presAssocID="{7899D0DD-6549-4DDF-861B-9F2994193CA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5D69-2F02-4EED-B29C-AFB73176A1C1}" type="pres">
      <dgm:prSet presAssocID="{7899D0DD-6549-4DDF-861B-9F2994193CA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511BC-A888-447E-B475-1336CDC605E0}" type="pres">
      <dgm:prSet presAssocID="{96DE70BC-D907-403C-AA3C-60CC52644D75}" presName="Name25" presStyleLbl="parChTrans1D1" presStyleIdx="1" presStyleCnt="3"/>
      <dgm:spPr/>
      <dgm:t>
        <a:bodyPr/>
        <a:lstStyle/>
        <a:p>
          <a:endParaRPr lang="en-US"/>
        </a:p>
      </dgm:t>
    </dgm:pt>
    <dgm:pt modelId="{3264BA20-DD79-415E-B198-4B0F98A29B54}" type="pres">
      <dgm:prSet presAssocID="{8C4254BB-1ACA-4D12-A150-4D79FC5E6C71}" presName="node" presStyleCnt="0"/>
      <dgm:spPr/>
    </dgm:pt>
    <dgm:pt modelId="{1149840E-BDB5-4D42-9896-46290CCD1FC0}" type="pres">
      <dgm:prSet presAssocID="{8C4254BB-1ACA-4D12-A150-4D79FC5E6C71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5A7E4-6DAE-427D-9265-5C2F321919F1}" type="pres">
      <dgm:prSet presAssocID="{8C4254BB-1ACA-4D12-A150-4D79FC5E6C7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C5B8A-D164-4896-9DFF-B62F46271E86}" type="pres">
      <dgm:prSet presAssocID="{CC2D2850-1191-4061-AEF4-F2F07D87203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7480EC23-56D1-4DFE-B888-293CBED8D161}" type="pres">
      <dgm:prSet presAssocID="{17D70061-BB24-40B9-BB5C-1EF35946AD2D}" presName="node" presStyleCnt="0"/>
      <dgm:spPr/>
    </dgm:pt>
    <dgm:pt modelId="{CBA17347-31A7-4F13-B909-7A204F2F2EF3}" type="pres">
      <dgm:prSet presAssocID="{17D70061-BB24-40B9-BB5C-1EF35946AD2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3D611-2BC5-4755-97BD-1436C4400B48}" type="pres">
      <dgm:prSet presAssocID="{17D70061-BB24-40B9-BB5C-1EF35946AD2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256993-3E12-456E-AFB3-6F3221FDEB4F}" type="presOf" srcId="{96DE70BC-D907-403C-AA3C-60CC52644D75}" destId="{E93511BC-A888-447E-B475-1336CDC605E0}" srcOrd="0" destOrd="0" presId="urn:microsoft.com/office/officeart/2005/8/layout/radial2"/>
    <dgm:cxn modelId="{1C5E31A4-9724-462C-8E75-CD62233E6CE9}" type="presOf" srcId="{CC2D2850-1191-4061-AEF4-F2F07D872034}" destId="{393C5B8A-D164-4896-9DFF-B62F46271E86}" srcOrd="0" destOrd="0" presId="urn:microsoft.com/office/officeart/2005/8/layout/radial2"/>
    <dgm:cxn modelId="{4D58A256-E4F5-43F1-A04A-28168B1CC0E2}" srcId="{B97E5D85-FA8B-4AEF-8771-9A5EE202A9DD}" destId="{7899D0DD-6549-4DDF-861B-9F2994193CA2}" srcOrd="0" destOrd="0" parTransId="{C2FE118E-5572-4B59-B2D6-7B07094C1105}" sibTransId="{8CC7EDC8-6D8D-4F24-94D3-482D8E5205F8}"/>
    <dgm:cxn modelId="{B93A6033-0CCB-4FEA-AC21-D11B2E77F550}" type="presOf" srcId="{98837C54-0DF0-4826-BED2-143C9EA2B451}" destId="{71D5A7E4-6DAE-427D-9265-5C2F321919F1}" srcOrd="0" destOrd="0" presId="urn:microsoft.com/office/officeart/2005/8/layout/radial2"/>
    <dgm:cxn modelId="{54D66316-A720-4057-97CB-23FA651D1146}" srcId="{7899D0DD-6549-4DDF-861B-9F2994193CA2}" destId="{C823D9B9-308B-45B1-8EE6-B015C0E3EE43}" srcOrd="0" destOrd="0" parTransId="{280D3F5F-4607-45B6-B793-7D8B74239906}" sibTransId="{E63D9208-85DB-4D6F-856A-7AC48176C92F}"/>
    <dgm:cxn modelId="{A74830CB-39B3-4A53-B8D9-E7049A6F49E8}" type="presOf" srcId="{B97E5D85-FA8B-4AEF-8771-9A5EE202A9DD}" destId="{96093218-C27D-4699-A6F5-5345CD4E1891}" srcOrd="0" destOrd="0" presId="urn:microsoft.com/office/officeart/2005/8/layout/radial2"/>
    <dgm:cxn modelId="{343AF526-66A8-496D-945B-442B7547A17C}" srcId="{8C4254BB-1ACA-4D12-A150-4D79FC5E6C71}" destId="{E1364709-72D3-42FE-B3D9-0FF1B0992A6B}" srcOrd="1" destOrd="0" parTransId="{C2C58C2A-6907-40EC-A376-D0B753449838}" sibTransId="{D1F8A88E-D88A-4DAE-A202-28804C50EE14}"/>
    <dgm:cxn modelId="{5A93D4D1-3FA4-46F3-86F1-AD119793D170}" type="presOf" srcId="{C823D9B9-308B-45B1-8EE6-B015C0E3EE43}" destId="{489C5D69-2F02-4EED-B29C-AFB73176A1C1}" srcOrd="0" destOrd="0" presId="urn:microsoft.com/office/officeart/2005/8/layout/radial2"/>
    <dgm:cxn modelId="{53CA2D3F-97DC-4466-BB27-B8CFBD1CDCF4}" type="presOf" srcId="{7899D0DD-6549-4DDF-861B-9F2994193CA2}" destId="{A03C893A-050F-45FA-879B-1811776BCE66}" srcOrd="0" destOrd="0" presId="urn:microsoft.com/office/officeart/2005/8/layout/radial2"/>
    <dgm:cxn modelId="{C271C9B0-9C22-42D8-973D-9B74CA841D17}" srcId="{B97E5D85-FA8B-4AEF-8771-9A5EE202A9DD}" destId="{17D70061-BB24-40B9-BB5C-1EF35946AD2D}" srcOrd="2" destOrd="0" parTransId="{CC2D2850-1191-4061-AEF4-F2F07D872034}" sibTransId="{8318B615-2082-4DE3-AA32-CFF6B870273D}"/>
    <dgm:cxn modelId="{3F6E6E79-B538-4E99-8B83-372A390A18FC}" type="presOf" srcId="{F2D2FE50-9C26-4FC0-B5AD-9AE55749B3C3}" destId="{7543D611-2BC5-4755-97BD-1436C4400B48}" srcOrd="0" destOrd="0" presId="urn:microsoft.com/office/officeart/2005/8/layout/radial2"/>
    <dgm:cxn modelId="{47F21303-B673-4EE9-A2D1-B93474356FBB}" type="presOf" srcId="{8C4254BB-1ACA-4D12-A150-4D79FC5E6C71}" destId="{1149840E-BDB5-4D42-9896-46290CCD1FC0}" srcOrd="0" destOrd="0" presId="urn:microsoft.com/office/officeart/2005/8/layout/radial2"/>
    <dgm:cxn modelId="{153B8982-3E83-46CB-A837-85A6F1A261E0}" type="presOf" srcId="{C2FE118E-5572-4B59-B2D6-7B07094C1105}" destId="{D1AF914A-34AA-4417-BDC5-31202E9091B1}" srcOrd="0" destOrd="0" presId="urn:microsoft.com/office/officeart/2005/8/layout/radial2"/>
    <dgm:cxn modelId="{93D8D56B-315B-4730-810A-96610FC5AE61}" type="presOf" srcId="{E1364709-72D3-42FE-B3D9-0FF1B0992A6B}" destId="{71D5A7E4-6DAE-427D-9265-5C2F321919F1}" srcOrd="0" destOrd="1" presId="urn:microsoft.com/office/officeart/2005/8/layout/radial2"/>
    <dgm:cxn modelId="{30FF50E6-BD3D-42BD-AA9C-87A9F43EB466}" srcId="{B97E5D85-FA8B-4AEF-8771-9A5EE202A9DD}" destId="{8C4254BB-1ACA-4D12-A150-4D79FC5E6C71}" srcOrd="1" destOrd="0" parTransId="{96DE70BC-D907-403C-AA3C-60CC52644D75}" sibTransId="{53F0C987-7FEF-45B2-B3D7-6535EAABDBF7}"/>
    <dgm:cxn modelId="{BF44D5E2-FC45-4D8E-B9E1-F6CA451DC01D}" type="presOf" srcId="{17D70061-BB24-40B9-BB5C-1EF35946AD2D}" destId="{CBA17347-31A7-4F13-B909-7A204F2F2EF3}" srcOrd="0" destOrd="0" presId="urn:microsoft.com/office/officeart/2005/8/layout/radial2"/>
    <dgm:cxn modelId="{DA152941-6C64-4F6F-8B66-83537ACBFD61}" srcId="{17D70061-BB24-40B9-BB5C-1EF35946AD2D}" destId="{F2D2FE50-9C26-4FC0-B5AD-9AE55749B3C3}" srcOrd="0" destOrd="0" parTransId="{9863986A-2835-4B7D-B81C-EDEDD640F86B}" sibTransId="{1422D0BD-8C7E-4C79-A70E-405FC8E72822}"/>
    <dgm:cxn modelId="{EF6871B8-6F07-487F-B187-C569694D622F}" srcId="{8C4254BB-1ACA-4D12-A150-4D79FC5E6C71}" destId="{98837C54-0DF0-4826-BED2-143C9EA2B451}" srcOrd="0" destOrd="0" parTransId="{4C4E0AB7-174D-4BE0-934B-69928F57C264}" sibTransId="{9ECB2FA8-A17B-4F7F-876A-8F2C0BD427D4}"/>
    <dgm:cxn modelId="{7C09534E-98F3-4DBF-AEEB-7383A7F0F7C4}" type="presParOf" srcId="{96093218-C27D-4699-A6F5-5345CD4E1891}" destId="{A017E1ED-9F5E-4710-B177-32FC813E6397}" srcOrd="0" destOrd="0" presId="urn:microsoft.com/office/officeart/2005/8/layout/radial2"/>
    <dgm:cxn modelId="{0F776C3A-2A6E-484F-A0DA-DA308E06E3BC}" type="presParOf" srcId="{A017E1ED-9F5E-4710-B177-32FC813E6397}" destId="{A72C9905-726D-49F6-8C6B-A5FC1B150763}" srcOrd="0" destOrd="0" presId="urn:microsoft.com/office/officeart/2005/8/layout/radial2"/>
    <dgm:cxn modelId="{92C33069-01FF-47C3-8B27-52A3828C5A37}" type="presParOf" srcId="{A72C9905-726D-49F6-8C6B-A5FC1B150763}" destId="{802056C0-7410-426B-B3C2-465D46AA153A}" srcOrd="0" destOrd="0" presId="urn:microsoft.com/office/officeart/2005/8/layout/radial2"/>
    <dgm:cxn modelId="{C18183EF-2D80-42A5-944A-459C18F4553E}" type="presParOf" srcId="{A72C9905-726D-49F6-8C6B-A5FC1B150763}" destId="{D79FEED4-A563-436B-A467-49D9F6BC6051}" srcOrd="1" destOrd="0" presId="urn:microsoft.com/office/officeart/2005/8/layout/radial2"/>
    <dgm:cxn modelId="{BDDCCE7C-033F-4911-B56B-643E04E05B2D}" type="presParOf" srcId="{A017E1ED-9F5E-4710-B177-32FC813E6397}" destId="{D1AF914A-34AA-4417-BDC5-31202E9091B1}" srcOrd="1" destOrd="0" presId="urn:microsoft.com/office/officeart/2005/8/layout/radial2"/>
    <dgm:cxn modelId="{64BAC9C8-B192-4DF9-ABE7-65D20096CC6F}" type="presParOf" srcId="{A017E1ED-9F5E-4710-B177-32FC813E6397}" destId="{DC72A6B9-9B99-4E07-B735-4D980398FB13}" srcOrd="2" destOrd="0" presId="urn:microsoft.com/office/officeart/2005/8/layout/radial2"/>
    <dgm:cxn modelId="{A2BED12F-12DA-482C-8427-97AF630B749B}" type="presParOf" srcId="{DC72A6B9-9B99-4E07-B735-4D980398FB13}" destId="{A03C893A-050F-45FA-879B-1811776BCE66}" srcOrd="0" destOrd="0" presId="urn:microsoft.com/office/officeart/2005/8/layout/radial2"/>
    <dgm:cxn modelId="{E6F97ECC-D6A8-4273-810D-F461E0595FDB}" type="presParOf" srcId="{DC72A6B9-9B99-4E07-B735-4D980398FB13}" destId="{489C5D69-2F02-4EED-B29C-AFB73176A1C1}" srcOrd="1" destOrd="0" presId="urn:microsoft.com/office/officeart/2005/8/layout/radial2"/>
    <dgm:cxn modelId="{6AE025C9-BFD2-410A-A296-E7F76ACA57B1}" type="presParOf" srcId="{A017E1ED-9F5E-4710-B177-32FC813E6397}" destId="{E93511BC-A888-447E-B475-1336CDC605E0}" srcOrd="3" destOrd="0" presId="urn:microsoft.com/office/officeart/2005/8/layout/radial2"/>
    <dgm:cxn modelId="{6BA382F4-37FC-4431-9127-E7B68563671F}" type="presParOf" srcId="{A017E1ED-9F5E-4710-B177-32FC813E6397}" destId="{3264BA20-DD79-415E-B198-4B0F98A29B54}" srcOrd="4" destOrd="0" presId="urn:microsoft.com/office/officeart/2005/8/layout/radial2"/>
    <dgm:cxn modelId="{32F091D1-D019-4C80-86DC-DA7DEEEA52CF}" type="presParOf" srcId="{3264BA20-DD79-415E-B198-4B0F98A29B54}" destId="{1149840E-BDB5-4D42-9896-46290CCD1FC0}" srcOrd="0" destOrd="0" presId="urn:microsoft.com/office/officeart/2005/8/layout/radial2"/>
    <dgm:cxn modelId="{660AB241-4D10-485E-BB49-F0551ABA3CE7}" type="presParOf" srcId="{3264BA20-DD79-415E-B198-4B0F98A29B54}" destId="{71D5A7E4-6DAE-427D-9265-5C2F321919F1}" srcOrd="1" destOrd="0" presId="urn:microsoft.com/office/officeart/2005/8/layout/radial2"/>
    <dgm:cxn modelId="{67DA0DDA-2016-4DC9-BD4F-756FFE7553D1}" type="presParOf" srcId="{A017E1ED-9F5E-4710-B177-32FC813E6397}" destId="{393C5B8A-D164-4896-9DFF-B62F46271E86}" srcOrd="5" destOrd="0" presId="urn:microsoft.com/office/officeart/2005/8/layout/radial2"/>
    <dgm:cxn modelId="{A30161AA-0C76-41AB-94D5-0AF77F614F2E}" type="presParOf" srcId="{A017E1ED-9F5E-4710-B177-32FC813E6397}" destId="{7480EC23-56D1-4DFE-B888-293CBED8D161}" srcOrd="6" destOrd="0" presId="urn:microsoft.com/office/officeart/2005/8/layout/radial2"/>
    <dgm:cxn modelId="{8AF82DEB-26B1-46E9-888F-E66339B902A9}" type="presParOf" srcId="{7480EC23-56D1-4DFE-B888-293CBED8D161}" destId="{CBA17347-31A7-4F13-B909-7A204F2F2EF3}" srcOrd="0" destOrd="0" presId="urn:microsoft.com/office/officeart/2005/8/layout/radial2"/>
    <dgm:cxn modelId="{6F7E47B0-5103-49E3-9677-6FED7C01C07B}" type="presParOf" srcId="{7480EC23-56D1-4DFE-B888-293CBED8D161}" destId="{7543D611-2BC5-4755-97BD-1436C4400B4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60322-1627-48CB-9219-8191120F4B8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11D34-DD7B-4136-96CD-39CEFDD1C27A}">
      <dgm:prSet phldrT="[Text]"/>
      <dgm:spPr/>
      <dgm:t>
        <a:bodyPr/>
        <a:lstStyle/>
        <a:p>
          <a:r>
            <a:rPr lang="en-US" smtClean="0"/>
            <a:t>Financial</a:t>
          </a:r>
          <a:endParaRPr lang="en-US"/>
        </a:p>
      </dgm:t>
    </dgm:pt>
    <dgm:pt modelId="{973AC785-5197-400A-A75E-D16D26024126}" type="parTrans" cxnId="{4EE6B5C4-B0C9-45DC-83C7-4421ECF662A3}">
      <dgm:prSet/>
      <dgm:spPr/>
      <dgm:t>
        <a:bodyPr/>
        <a:lstStyle/>
        <a:p>
          <a:endParaRPr lang="en-US"/>
        </a:p>
      </dgm:t>
    </dgm:pt>
    <dgm:pt modelId="{D7CC961A-EE62-4C16-A7B4-BE895B58D8C9}" type="sibTrans" cxnId="{4EE6B5C4-B0C9-45DC-83C7-4421ECF662A3}">
      <dgm:prSet/>
      <dgm:spPr/>
      <dgm:t>
        <a:bodyPr/>
        <a:lstStyle/>
        <a:p>
          <a:endParaRPr lang="en-US"/>
        </a:p>
      </dgm:t>
    </dgm:pt>
    <dgm:pt modelId="{FF766470-923C-4F9C-A64C-3621EBD04017}">
      <dgm:prSet phldrT="[Text]"/>
      <dgm:spPr/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CE7D4113-54F6-438F-81CE-2597BE4B715A}" type="parTrans" cxnId="{06ED1734-B142-4E50-BC39-03CDDE854519}">
      <dgm:prSet/>
      <dgm:spPr/>
      <dgm:t>
        <a:bodyPr/>
        <a:lstStyle/>
        <a:p>
          <a:endParaRPr lang="en-US"/>
        </a:p>
      </dgm:t>
    </dgm:pt>
    <dgm:pt modelId="{C349FB67-EE96-4FA2-A439-5799BAF2B9BB}" type="sibTrans" cxnId="{06ED1734-B142-4E50-BC39-03CDDE854519}">
      <dgm:prSet/>
      <dgm:spPr/>
      <dgm:t>
        <a:bodyPr/>
        <a:lstStyle/>
        <a:p>
          <a:endParaRPr lang="en-US"/>
        </a:p>
      </dgm:t>
    </dgm:pt>
    <dgm:pt modelId="{454B36DE-3B29-4F7E-B03B-C739A5D87DC4}">
      <dgm:prSet phldrT="[Text]" custT="1"/>
      <dgm:spPr/>
      <dgm:t>
        <a:bodyPr/>
        <a:lstStyle/>
        <a:p>
          <a:r>
            <a:rPr lang="en-US" sz="1900" dirty="0" smtClean="0"/>
            <a:t>Preserving Local Heritage </a:t>
          </a:r>
          <a:endParaRPr lang="en-US" sz="1900" dirty="0"/>
        </a:p>
      </dgm:t>
    </dgm:pt>
    <dgm:pt modelId="{10AC83D2-EBE8-488E-8A52-8FF2BDF8960F}" type="parTrans" cxnId="{08680D70-7DE2-48CF-BFAA-08CBE99043CC}">
      <dgm:prSet/>
      <dgm:spPr/>
      <dgm:t>
        <a:bodyPr/>
        <a:lstStyle/>
        <a:p>
          <a:endParaRPr lang="en-US"/>
        </a:p>
      </dgm:t>
    </dgm:pt>
    <dgm:pt modelId="{3B09A403-D098-4773-9CC0-0039FC4AE5BA}" type="sibTrans" cxnId="{08680D70-7DE2-48CF-BFAA-08CBE99043CC}">
      <dgm:prSet/>
      <dgm:spPr/>
      <dgm:t>
        <a:bodyPr/>
        <a:lstStyle/>
        <a:p>
          <a:endParaRPr lang="en-US"/>
        </a:p>
      </dgm:t>
    </dgm:pt>
    <dgm:pt modelId="{18C6E6DE-F035-4629-8839-06A0E6987D0B}">
      <dgm:prSet phldrT="[Text]" custT="1"/>
      <dgm:spPr/>
      <dgm:t>
        <a:bodyPr/>
        <a:lstStyle/>
        <a:p>
          <a:r>
            <a:rPr lang="en-US" sz="1900" dirty="0" smtClean="0"/>
            <a:t>Support for traditional Practices – Group Lending</a:t>
          </a:r>
          <a:endParaRPr lang="en-US" sz="1900" dirty="0"/>
        </a:p>
      </dgm:t>
    </dgm:pt>
    <dgm:pt modelId="{B548062B-E2FF-43BF-B4B6-48D6C1C98AAB}" type="parTrans" cxnId="{457A67A8-2FE3-4937-A32F-00415FEB2F7E}">
      <dgm:prSet/>
      <dgm:spPr/>
      <dgm:t>
        <a:bodyPr/>
        <a:lstStyle/>
        <a:p>
          <a:endParaRPr lang="en-US"/>
        </a:p>
      </dgm:t>
    </dgm:pt>
    <dgm:pt modelId="{34454A5F-77D1-42EA-A5F4-E5E8D75552EB}" type="sibTrans" cxnId="{457A67A8-2FE3-4937-A32F-00415FEB2F7E}">
      <dgm:prSet/>
      <dgm:spPr/>
      <dgm:t>
        <a:bodyPr/>
        <a:lstStyle/>
        <a:p>
          <a:endParaRPr lang="en-US"/>
        </a:p>
      </dgm:t>
    </dgm:pt>
    <dgm:pt modelId="{99E48F3D-B6BB-439B-80A5-D33155545279}">
      <dgm:prSet phldrT="[Text]"/>
      <dgm:spPr/>
      <dgm:t>
        <a:bodyPr/>
        <a:lstStyle/>
        <a:p>
          <a:r>
            <a:rPr lang="en-US" dirty="0" smtClean="0"/>
            <a:t>Human Capital</a:t>
          </a:r>
          <a:endParaRPr lang="en-US" dirty="0"/>
        </a:p>
      </dgm:t>
    </dgm:pt>
    <dgm:pt modelId="{3CD70A0F-4605-403A-AF71-B043934DD575}" type="parTrans" cxnId="{12F2E099-9C21-4117-8CCE-87A2DB1405D5}">
      <dgm:prSet/>
      <dgm:spPr/>
      <dgm:t>
        <a:bodyPr/>
        <a:lstStyle/>
        <a:p>
          <a:endParaRPr lang="en-US"/>
        </a:p>
      </dgm:t>
    </dgm:pt>
    <dgm:pt modelId="{2462D54D-36A9-42E5-9636-E40544991E76}" type="sibTrans" cxnId="{12F2E099-9C21-4117-8CCE-87A2DB1405D5}">
      <dgm:prSet/>
      <dgm:spPr/>
      <dgm:t>
        <a:bodyPr/>
        <a:lstStyle/>
        <a:p>
          <a:endParaRPr lang="en-US"/>
        </a:p>
      </dgm:t>
    </dgm:pt>
    <dgm:pt modelId="{B50FE439-360D-47E7-A557-A6248A3223B0}">
      <dgm:prSet phldrT="[Text]" custT="1"/>
      <dgm:spPr/>
      <dgm:t>
        <a:bodyPr/>
        <a:lstStyle/>
        <a:p>
          <a:r>
            <a:rPr lang="en-US" sz="1900" dirty="0" smtClean="0"/>
            <a:t>Training/ Education</a:t>
          </a:r>
          <a:endParaRPr lang="en-US" sz="1900" dirty="0"/>
        </a:p>
      </dgm:t>
    </dgm:pt>
    <dgm:pt modelId="{665946BC-61CC-4985-8169-96EEE3BCE45A}" type="parTrans" cxnId="{C7C6090E-FEAC-45FD-88AE-4514B5A15E5E}">
      <dgm:prSet/>
      <dgm:spPr/>
      <dgm:t>
        <a:bodyPr/>
        <a:lstStyle/>
        <a:p>
          <a:endParaRPr lang="en-US"/>
        </a:p>
      </dgm:t>
    </dgm:pt>
    <dgm:pt modelId="{32AB74EF-BAF9-42D8-9DD9-45FEE6B0C4B9}" type="sibTrans" cxnId="{C7C6090E-FEAC-45FD-88AE-4514B5A15E5E}">
      <dgm:prSet/>
      <dgm:spPr/>
      <dgm:t>
        <a:bodyPr/>
        <a:lstStyle/>
        <a:p>
          <a:endParaRPr lang="en-US"/>
        </a:p>
      </dgm:t>
    </dgm:pt>
    <dgm:pt modelId="{CD257B41-B96F-4B66-8B19-C1AC44328E57}" type="pres">
      <dgm:prSet presAssocID="{EA260322-1627-48CB-9219-8191120F4B85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12C516-0E47-4C59-86FE-AC1FC529CCA1}" type="pres">
      <dgm:prSet presAssocID="{EA260322-1627-48CB-9219-8191120F4B85}" presName="cycle" presStyleCnt="0"/>
      <dgm:spPr/>
    </dgm:pt>
    <dgm:pt modelId="{0AF3AF42-3ADB-494D-B655-80F64ABA9663}" type="pres">
      <dgm:prSet presAssocID="{EA260322-1627-48CB-9219-8191120F4B85}" presName="centerShape" presStyleCnt="0"/>
      <dgm:spPr/>
    </dgm:pt>
    <dgm:pt modelId="{C065D07B-DC91-488E-B24E-05E519E89263}" type="pres">
      <dgm:prSet presAssocID="{EA260322-1627-48CB-9219-8191120F4B85}" presName="connSite" presStyleLbl="node1" presStyleIdx="0" presStyleCnt="4"/>
      <dgm:spPr/>
    </dgm:pt>
    <dgm:pt modelId="{70932A39-ABCC-44BF-AB77-0A7B58937198}" type="pres">
      <dgm:prSet presAssocID="{EA260322-1627-48CB-9219-8191120F4B85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836C772-A404-48AA-B133-EEA7BBB74BFB}" type="pres">
      <dgm:prSet presAssocID="{973AC785-5197-400A-A75E-D16D26024126}" presName="Name25" presStyleLbl="parChTrans1D1" presStyleIdx="0" presStyleCnt="3"/>
      <dgm:spPr/>
      <dgm:t>
        <a:bodyPr/>
        <a:lstStyle/>
        <a:p>
          <a:endParaRPr lang="en-US"/>
        </a:p>
      </dgm:t>
    </dgm:pt>
    <dgm:pt modelId="{3F73B5FD-27E6-4783-AD05-6340F3B86DA0}" type="pres">
      <dgm:prSet presAssocID="{54311D34-DD7B-4136-96CD-39CEFDD1C27A}" presName="node" presStyleCnt="0"/>
      <dgm:spPr/>
    </dgm:pt>
    <dgm:pt modelId="{7C8C4E5E-A894-4E75-A932-FE26A4B1A295}" type="pres">
      <dgm:prSet presAssocID="{54311D34-DD7B-4136-96CD-39CEFDD1C27A}" presName="parentNode" presStyleLbl="node1" presStyleIdx="1" presStyleCnt="4" custLinFactNeighborX="457" custLinFactNeighborY="-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261D0-1CC6-44B7-8D28-B2068F362A92}" type="pres">
      <dgm:prSet presAssocID="{54311D34-DD7B-4136-96CD-39CEFDD1C27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31574-E686-4717-8744-6B3D3900C0CC}" type="pres">
      <dgm:prSet presAssocID="{3CD70A0F-4605-403A-AF71-B043934DD575}" presName="Name25" presStyleLbl="parChTrans1D1" presStyleIdx="1" presStyleCnt="3"/>
      <dgm:spPr/>
      <dgm:t>
        <a:bodyPr/>
        <a:lstStyle/>
        <a:p>
          <a:endParaRPr lang="en-US"/>
        </a:p>
      </dgm:t>
    </dgm:pt>
    <dgm:pt modelId="{F477BF7F-6B06-428E-ADA5-339D29AEE13D}" type="pres">
      <dgm:prSet presAssocID="{99E48F3D-B6BB-439B-80A5-D33155545279}" presName="node" presStyleCnt="0"/>
      <dgm:spPr/>
    </dgm:pt>
    <dgm:pt modelId="{473CFD7D-576A-4CC2-833A-7777C1F7AA03}" type="pres">
      <dgm:prSet presAssocID="{99E48F3D-B6BB-439B-80A5-D33155545279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6C91A-C130-4C40-9229-0624CF653E07}" type="pres">
      <dgm:prSet presAssocID="{99E48F3D-B6BB-439B-80A5-D3315554527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CA90C-D18D-49FC-A1FC-805BC3492F12}" type="pres">
      <dgm:prSet presAssocID="{CE7D4113-54F6-438F-81CE-2597BE4B715A}" presName="Name25" presStyleLbl="parChTrans1D1" presStyleIdx="2" presStyleCnt="3"/>
      <dgm:spPr/>
      <dgm:t>
        <a:bodyPr/>
        <a:lstStyle/>
        <a:p>
          <a:endParaRPr lang="en-US"/>
        </a:p>
      </dgm:t>
    </dgm:pt>
    <dgm:pt modelId="{EE523A51-4DF3-47A1-9ED8-0F3765032A0A}" type="pres">
      <dgm:prSet presAssocID="{FF766470-923C-4F9C-A64C-3621EBD04017}" presName="node" presStyleCnt="0"/>
      <dgm:spPr/>
    </dgm:pt>
    <dgm:pt modelId="{4896FA5F-9A3B-4F9A-91F2-0BFB2607F475}" type="pres">
      <dgm:prSet presAssocID="{FF766470-923C-4F9C-A64C-3621EBD0401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2B576-F735-4734-A712-2CEBD16AA13C}" type="pres">
      <dgm:prSet presAssocID="{FF766470-923C-4F9C-A64C-3621EBD0401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C2CC6E-D7D5-4059-B44F-7CD2C0A25433}" type="presOf" srcId="{973AC785-5197-400A-A75E-D16D26024126}" destId="{F836C772-A404-48AA-B133-EEA7BBB74BFB}" srcOrd="0" destOrd="0" presId="urn:microsoft.com/office/officeart/2005/8/layout/radial2"/>
    <dgm:cxn modelId="{6BD82872-A223-45F3-9929-D90FC489910F}" type="presOf" srcId="{454B36DE-3B29-4F7E-B03B-C739A5D87DC4}" destId="{33F2B576-F735-4734-A712-2CEBD16AA13C}" srcOrd="0" destOrd="0" presId="urn:microsoft.com/office/officeart/2005/8/layout/radial2"/>
    <dgm:cxn modelId="{C7C6090E-FEAC-45FD-88AE-4514B5A15E5E}" srcId="{99E48F3D-B6BB-439B-80A5-D33155545279}" destId="{B50FE439-360D-47E7-A557-A6248A3223B0}" srcOrd="0" destOrd="0" parTransId="{665946BC-61CC-4985-8169-96EEE3BCE45A}" sibTransId="{32AB74EF-BAF9-42D8-9DD9-45FEE6B0C4B9}"/>
    <dgm:cxn modelId="{DFA83634-34A2-4F56-B491-D5DB20871E0F}" type="presOf" srcId="{FF766470-923C-4F9C-A64C-3621EBD04017}" destId="{4896FA5F-9A3B-4F9A-91F2-0BFB2607F475}" srcOrd="0" destOrd="0" presId="urn:microsoft.com/office/officeart/2005/8/layout/radial2"/>
    <dgm:cxn modelId="{771628DD-CAF8-45AA-9498-CA75D1E261B1}" type="presOf" srcId="{CE7D4113-54F6-438F-81CE-2597BE4B715A}" destId="{C0BCA90C-D18D-49FC-A1FC-805BC3492F12}" srcOrd="0" destOrd="0" presId="urn:microsoft.com/office/officeart/2005/8/layout/radial2"/>
    <dgm:cxn modelId="{06ED1734-B142-4E50-BC39-03CDDE854519}" srcId="{EA260322-1627-48CB-9219-8191120F4B85}" destId="{FF766470-923C-4F9C-A64C-3621EBD04017}" srcOrd="2" destOrd="0" parTransId="{CE7D4113-54F6-438F-81CE-2597BE4B715A}" sibTransId="{C349FB67-EE96-4FA2-A439-5799BAF2B9BB}"/>
    <dgm:cxn modelId="{1EF190BF-EA13-4620-B293-008A4728019E}" type="presOf" srcId="{EA260322-1627-48CB-9219-8191120F4B85}" destId="{CD257B41-B96F-4B66-8B19-C1AC44328E57}" srcOrd="0" destOrd="0" presId="urn:microsoft.com/office/officeart/2005/8/layout/radial2"/>
    <dgm:cxn modelId="{4EE6B5C4-B0C9-45DC-83C7-4421ECF662A3}" srcId="{EA260322-1627-48CB-9219-8191120F4B85}" destId="{54311D34-DD7B-4136-96CD-39CEFDD1C27A}" srcOrd="0" destOrd="0" parTransId="{973AC785-5197-400A-A75E-D16D26024126}" sibTransId="{D7CC961A-EE62-4C16-A7B4-BE895B58D8C9}"/>
    <dgm:cxn modelId="{3ADF8847-1B07-43A9-BED7-99757F40060D}" type="presOf" srcId="{3CD70A0F-4605-403A-AF71-B043934DD575}" destId="{0A031574-E686-4717-8744-6B3D3900C0CC}" srcOrd="0" destOrd="0" presId="urn:microsoft.com/office/officeart/2005/8/layout/radial2"/>
    <dgm:cxn modelId="{229424B8-9B67-48CA-A0B7-55115272F8D2}" type="presOf" srcId="{B50FE439-360D-47E7-A557-A6248A3223B0}" destId="{1EF6C91A-C130-4C40-9229-0624CF653E07}" srcOrd="0" destOrd="0" presId="urn:microsoft.com/office/officeart/2005/8/layout/radial2"/>
    <dgm:cxn modelId="{12F2E099-9C21-4117-8CCE-87A2DB1405D5}" srcId="{EA260322-1627-48CB-9219-8191120F4B85}" destId="{99E48F3D-B6BB-439B-80A5-D33155545279}" srcOrd="1" destOrd="0" parTransId="{3CD70A0F-4605-403A-AF71-B043934DD575}" sibTransId="{2462D54D-36A9-42E5-9636-E40544991E76}"/>
    <dgm:cxn modelId="{08680D70-7DE2-48CF-BFAA-08CBE99043CC}" srcId="{FF766470-923C-4F9C-A64C-3621EBD04017}" destId="{454B36DE-3B29-4F7E-B03B-C739A5D87DC4}" srcOrd="0" destOrd="0" parTransId="{10AC83D2-EBE8-488E-8A52-8FF2BDF8960F}" sibTransId="{3B09A403-D098-4773-9CC0-0039FC4AE5BA}"/>
    <dgm:cxn modelId="{9E24F3A3-04D9-449A-88EA-9704750FA056}" type="presOf" srcId="{54311D34-DD7B-4136-96CD-39CEFDD1C27A}" destId="{7C8C4E5E-A894-4E75-A932-FE26A4B1A295}" srcOrd="0" destOrd="0" presId="urn:microsoft.com/office/officeart/2005/8/layout/radial2"/>
    <dgm:cxn modelId="{457A67A8-2FE3-4937-A32F-00415FEB2F7E}" srcId="{54311D34-DD7B-4136-96CD-39CEFDD1C27A}" destId="{18C6E6DE-F035-4629-8839-06A0E6987D0B}" srcOrd="0" destOrd="0" parTransId="{B548062B-E2FF-43BF-B4B6-48D6C1C98AAB}" sibTransId="{34454A5F-77D1-42EA-A5F4-E5E8D75552EB}"/>
    <dgm:cxn modelId="{941D3F27-2C23-471B-AB7D-AFA1D61F3A52}" type="presOf" srcId="{18C6E6DE-F035-4629-8839-06A0E6987D0B}" destId="{5F0261D0-1CC6-44B7-8D28-B2068F362A92}" srcOrd="0" destOrd="0" presId="urn:microsoft.com/office/officeart/2005/8/layout/radial2"/>
    <dgm:cxn modelId="{AEA3ABC5-921C-4813-B167-0160F11EB7BB}" type="presOf" srcId="{99E48F3D-B6BB-439B-80A5-D33155545279}" destId="{473CFD7D-576A-4CC2-833A-7777C1F7AA03}" srcOrd="0" destOrd="0" presId="urn:microsoft.com/office/officeart/2005/8/layout/radial2"/>
    <dgm:cxn modelId="{0E245A34-4966-4FA6-846C-728D5C7CFCB7}" type="presParOf" srcId="{CD257B41-B96F-4B66-8B19-C1AC44328E57}" destId="{6C12C516-0E47-4C59-86FE-AC1FC529CCA1}" srcOrd="0" destOrd="0" presId="urn:microsoft.com/office/officeart/2005/8/layout/radial2"/>
    <dgm:cxn modelId="{FB87FAC1-F23B-4CAC-9513-3BFCCE0A4770}" type="presParOf" srcId="{6C12C516-0E47-4C59-86FE-AC1FC529CCA1}" destId="{0AF3AF42-3ADB-494D-B655-80F64ABA9663}" srcOrd="0" destOrd="0" presId="urn:microsoft.com/office/officeart/2005/8/layout/radial2"/>
    <dgm:cxn modelId="{50C4A10C-075C-408D-BEA9-AE61F799D4E4}" type="presParOf" srcId="{0AF3AF42-3ADB-494D-B655-80F64ABA9663}" destId="{C065D07B-DC91-488E-B24E-05E519E89263}" srcOrd="0" destOrd="0" presId="urn:microsoft.com/office/officeart/2005/8/layout/radial2"/>
    <dgm:cxn modelId="{2F964857-6E9D-42D3-874E-6FC2E5B2BA20}" type="presParOf" srcId="{0AF3AF42-3ADB-494D-B655-80F64ABA9663}" destId="{70932A39-ABCC-44BF-AB77-0A7B58937198}" srcOrd="1" destOrd="0" presId="urn:microsoft.com/office/officeart/2005/8/layout/radial2"/>
    <dgm:cxn modelId="{C47929F9-4E97-4FB3-B608-CA7245DCE06E}" type="presParOf" srcId="{6C12C516-0E47-4C59-86FE-AC1FC529CCA1}" destId="{F836C772-A404-48AA-B133-EEA7BBB74BFB}" srcOrd="1" destOrd="0" presId="urn:microsoft.com/office/officeart/2005/8/layout/radial2"/>
    <dgm:cxn modelId="{303D9480-1D82-4005-B589-E45A65FE47B2}" type="presParOf" srcId="{6C12C516-0E47-4C59-86FE-AC1FC529CCA1}" destId="{3F73B5FD-27E6-4783-AD05-6340F3B86DA0}" srcOrd="2" destOrd="0" presId="urn:microsoft.com/office/officeart/2005/8/layout/radial2"/>
    <dgm:cxn modelId="{43B25F47-A231-4130-B1F2-62765CF8FAE5}" type="presParOf" srcId="{3F73B5FD-27E6-4783-AD05-6340F3B86DA0}" destId="{7C8C4E5E-A894-4E75-A932-FE26A4B1A295}" srcOrd="0" destOrd="0" presId="urn:microsoft.com/office/officeart/2005/8/layout/radial2"/>
    <dgm:cxn modelId="{5E989668-C1BA-4D68-A8F2-36B7A726E4C7}" type="presParOf" srcId="{3F73B5FD-27E6-4783-AD05-6340F3B86DA0}" destId="{5F0261D0-1CC6-44B7-8D28-B2068F362A92}" srcOrd="1" destOrd="0" presId="urn:microsoft.com/office/officeart/2005/8/layout/radial2"/>
    <dgm:cxn modelId="{09058D0B-BAC5-4B3C-A05C-C4E1ACFE2A48}" type="presParOf" srcId="{6C12C516-0E47-4C59-86FE-AC1FC529CCA1}" destId="{0A031574-E686-4717-8744-6B3D3900C0CC}" srcOrd="3" destOrd="0" presId="urn:microsoft.com/office/officeart/2005/8/layout/radial2"/>
    <dgm:cxn modelId="{A1B19ECD-8C3B-473A-902B-B6D16C1A7D16}" type="presParOf" srcId="{6C12C516-0E47-4C59-86FE-AC1FC529CCA1}" destId="{F477BF7F-6B06-428E-ADA5-339D29AEE13D}" srcOrd="4" destOrd="0" presId="urn:microsoft.com/office/officeart/2005/8/layout/radial2"/>
    <dgm:cxn modelId="{81D04BF3-7C00-4785-BF1D-0D51288E2D49}" type="presParOf" srcId="{F477BF7F-6B06-428E-ADA5-339D29AEE13D}" destId="{473CFD7D-576A-4CC2-833A-7777C1F7AA03}" srcOrd="0" destOrd="0" presId="urn:microsoft.com/office/officeart/2005/8/layout/radial2"/>
    <dgm:cxn modelId="{8A96794A-C838-4590-91F2-067A3F3D8F91}" type="presParOf" srcId="{F477BF7F-6B06-428E-ADA5-339D29AEE13D}" destId="{1EF6C91A-C130-4C40-9229-0624CF653E07}" srcOrd="1" destOrd="0" presId="urn:microsoft.com/office/officeart/2005/8/layout/radial2"/>
    <dgm:cxn modelId="{E49FB4FD-5C68-404F-AEC8-8B7CA4F7B5CA}" type="presParOf" srcId="{6C12C516-0E47-4C59-86FE-AC1FC529CCA1}" destId="{C0BCA90C-D18D-49FC-A1FC-805BC3492F12}" srcOrd="5" destOrd="0" presId="urn:microsoft.com/office/officeart/2005/8/layout/radial2"/>
    <dgm:cxn modelId="{670992C7-45B1-4311-ACB5-01D2E1871046}" type="presParOf" srcId="{6C12C516-0E47-4C59-86FE-AC1FC529CCA1}" destId="{EE523A51-4DF3-47A1-9ED8-0F3765032A0A}" srcOrd="6" destOrd="0" presId="urn:microsoft.com/office/officeart/2005/8/layout/radial2"/>
    <dgm:cxn modelId="{5A0E7F16-1A4D-4018-834E-DD4BDC7B0D9F}" type="presParOf" srcId="{EE523A51-4DF3-47A1-9ED8-0F3765032A0A}" destId="{4896FA5F-9A3B-4F9A-91F2-0BFB2607F475}" srcOrd="0" destOrd="0" presId="urn:microsoft.com/office/officeart/2005/8/layout/radial2"/>
    <dgm:cxn modelId="{CFD1479C-4DAC-4261-BAEA-EBABC2D7CBD0}" type="presParOf" srcId="{EE523A51-4DF3-47A1-9ED8-0F3765032A0A}" destId="{33F2B576-F735-4734-A712-2CEBD16AA13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3C5B8A-D164-4896-9DFF-B62F46271E86}">
      <dsp:nvSpPr>
        <dsp:cNvPr id="0" name=""/>
        <dsp:cNvSpPr/>
      </dsp:nvSpPr>
      <dsp:spPr>
        <a:xfrm rot="2535943">
          <a:off x="1670867" y="2397007"/>
          <a:ext cx="518787" cy="60732"/>
        </a:xfrm>
        <a:custGeom>
          <a:avLst/>
          <a:gdLst/>
          <a:ahLst/>
          <a:cxnLst/>
          <a:rect l="0" t="0" r="0" b="0"/>
          <a:pathLst>
            <a:path>
              <a:moveTo>
                <a:pt x="0" y="30366"/>
              </a:moveTo>
              <a:lnTo>
                <a:pt x="518787" y="303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511BC-A888-447E-B475-1336CDC605E0}">
      <dsp:nvSpPr>
        <dsp:cNvPr id="0" name=""/>
        <dsp:cNvSpPr/>
      </dsp:nvSpPr>
      <dsp:spPr>
        <a:xfrm>
          <a:off x="1738300" y="1674608"/>
          <a:ext cx="585780" cy="60732"/>
        </a:xfrm>
        <a:custGeom>
          <a:avLst/>
          <a:gdLst/>
          <a:ahLst/>
          <a:cxnLst/>
          <a:rect l="0" t="0" r="0" b="0"/>
          <a:pathLst>
            <a:path>
              <a:moveTo>
                <a:pt x="0" y="30366"/>
              </a:moveTo>
              <a:lnTo>
                <a:pt x="585780" y="303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F914A-34AA-4417-BDC5-31202E9091B1}">
      <dsp:nvSpPr>
        <dsp:cNvPr id="0" name=""/>
        <dsp:cNvSpPr/>
      </dsp:nvSpPr>
      <dsp:spPr>
        <a:xfrm rot="19064057">
          <a:off x="1670867" y="952209"/>
          <a:ext cx="518787" cy="60732"/>
        </a:xfrm>
        <a:custGeom>
          <a:avLst/>
          <a:gdLst/>
          <a:ahLst/>
          <a:cxnLst/>
          <a:rect l="0" t="0" r="0" b="0"/>
          <a:pathLst>
            <a:path>
              <a:moveTo>
                <a:pt x="0" y="30366"/>
              </a:moveTo>
              <a:lnTo>
                <a:pt x="518787" y="303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FEED4-A563-436B-A467-49D9F6BC6051}">
      <dsp:nvSpPr>
        <dsp:cNvPr id="0" name=""/>
        <dsp:cNvSpPr/>
      </dsp:nvSpPr>
      <dsp:spPr>
        <a:xfrm>
          <a:off x="274112" y="843688"/>
          <a:ext cx="1722573" cy="17225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C893A-050F-45FA-879B-1811776BCE66}">
      <dsp:nvSpPr>
        <dsp:cNvPr id="0" name=""/>
        <dsp:cNvSpPr/>
      </dsp:nvSpPr>
      <dsp:spPr>
        <a:xfrm>
          <a:off x="1996877" y="1677"/>
          <a:ext cx="964309" cy="964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Physical</a:t>
          </a:r>
          <a:endParaRPr lang="en-US" sz="1400" kern="1200" dirty="0"/>
        </a:p>
      </dsp:txBody>
      <dsp:txXfrm>
        <a:off x="1996877" y="1677"/>
        <a:ext cx="964309" cy="964309"/>
      </dsp:txXfrm>
    </dsp:sp>
    <dsp:sp modelId="{489C5D69-2F02-4EED-B29C-AFB73176A1C1}">
      <dsp:nvSpPr>
        <dsp:cNvPr id="0" name=""/>
        <dsp:cNvSpPr/>
      </dsp:nvSpPr>
      <dsp:spPr>
        <a:xfrm>
          <a:off x="3057618" y="1677"/>
          <a:ext cx="1446464" cy="96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Health </a:t>
          </a:r>
          <a:endParaRPr lang="en-US" sz="1900" kern="1200" dirty="0"/>
        </a:p>
      </dsp:txBody>
      <dsp:txXfrm>
        <a:off x="3057618" y="1677"/>
        <a:ext cx="1446464" cy="964309"/>
      </dsp:txXfrm>
    </dsp:sp>
    <dsp:sp modelId="{1149840E-BDB5-4D42-9896-46290CCD1FC0}">
      <dsp:nvSpPr>
        <dsp:cNvPr id="0" name=""/>
        <dsp:cNvSpPr/>
      </dsp:nvSpPr>
      <dsp:spPr>
        <a:xfrm>
          <a:off x="2324081" y="1222820"/>
          <a:ext cx="964309" cy="964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Social</a:t>
          </a:r>
          <a:endParaRPr lang="en-US" sz="1200" kern="1200" dirty="0"/>
        </a:p>
      </dsp:txBody>
      <dsp:txXfrm>
        <a:off x="2324081" y="1222820"/>
        <a:ext cx="964309" cy="964309"/>
      </dsp:txXfrm>
    </dsp:sp>
    <dsp:sp modelId="{71D5A7E4-6DAE-427D-9265-5C2F321919F1}">
      <dsp:nvSpPr>
        <dsp:cNvPr id="0" name=""/>
        <dsp:cNvSpPr/>
      </dsp:nvSpPr>
      <dsp:spPr>
        <a:xfrm>
          <a:off x="3384822" y="1222820"/>
          <a:ext cx="1446464" cy="96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Welfare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Government Services</a:t>
          </a:r>
          <a:endParaRPr lang="en-US" sz="1900" kern="1200" dirty="0"/>
        </a:p>
      </dsp:txBody>
      <dsp:txXfrm>
        <a:off x="3384822" y="1222820"/>
        <a:ext cx="1446464" cy="964309"/>
      </dsp:txXfrm>
    </dsp:sp>
    <dsp:sp modelId="{CBA17347-31A7-4F13-B909-7A204F2F2EF3}">
      <dsp:nvSpPr>
        <dsp:cNvPr id="0" name=""/>
        <dsp:cNvSpPr/>
      </dsp:nvSpPr>
      <dsp:spPr>
        <a:xfrm>
          <a:off x="1996877" y="2443962"/>
          <a:ext cx="964309" cy="964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Economic</a:t>
          </a:r>
          <a:endParaRPr lang="en-US" sz="1200" kern="1200" dirty="0"/>
        </a:p>
      </dsp:txBody>
      <dsp:txXfrm>
        <a:off x="1996877" y="2443962"/>
        <a:ext cx="964309" cy="964309"/>
      </dsp:txXfrm>
    </dsp:sp>
    <dsp:sp modelId="{7543D611-2BC5-4755-97BD-1436C4400B48}">
      <dsp:nvSpPr>
        <dsp:cNvPr id="0" name=""/>
        <dsp:cNvSpPr/>
      </dsp:nvSpPr>
      <dsp:spPr>
        <a:xfrm>
          <a:off x="3057618" y="2443962"/>
          <a:ext cx="1446464" cy="96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Linked to Productive Sectors</a:t>
          </a:r>
          <a:endParaRPr lang="en-US" sz="1900" kern="1200" dirty="0"/>
        </a:p>
      </dsp:txBody>
      <dsp:txXfrm>
        <a:off x="3057618" y="2443962"/>
        <a:ext cx="1446464" cy="9643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BCA90C-D18D-49FC-A1FC-805BC3492F12}">
      <dsp:nvSpPr>
        <dsp:cNvPr id="0" name=""/>
        <dsp:cNvSpPr/>
      </dsp:nvSpPr>
      <dsp:spPr>
        <a:xfrm rot="8278586">
          <a:off x="2705300" y="2370425"/>
          <a:ext cx="514689" cy="64511"/>
        </a:xfrm>
        <a:custGeom>
          <a:avLst/>
          <a:gdLst/>
          <a:ahLst/>
          <a:cxnLst/>
          <a:rect l="0" t="0" r="0" b="0"/>
          <a:pathLst>
            <a:path>
              <a:moveTo>
                <a:pt x="0" y="32255"/>
              </a:moveTo>
              <a:lnTo>
                <a:pt x="514689" y="322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31574-E686-4717-8744-6B3D3900C0CC}">
      <dsp:nvSpPr>
        <dsp:cNvPr id="0" name=""/>
        <dsp:cNvSpPr/>
      </dsp:nvSpPr>
      <dsp:spPr>
        <a:xfrm rot="10800000">
          <a:off x="2577220" y="1672719"/>
          <a:ext cx="576598" cy="64511"/>
        </a:xfrm>
        <a:custGeom>
          <a:avLst/>
          <a:gdLst/>
          <a:ahLst/>
          <a:cxnLst/>
          <a:rect l="0" t="0" r="0" b="0"/>
          <a:pathLst>
            <a:path>
              <a:moveTo>
                <a:pt x="0" y="32255"/>
              </a:moveTo>
              <a:lnTo>
                <a:pt x="576598" y="322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6C772-A404-48AA-B133-EEA7BBB74BFB}">
      <dsp:nvSpPr>
        <dsp:cNvPr id="0" name=""/>
        <dsp:cNvSpPr/>
      </dsp:nvSpPr>
      <dsp:spPr>
        <a:xfrm rot="13328189">
          <a:off x="2709431" y="974009"/>
          <a:ext cx="510336" cy="64511"/>
        </a:xfrm>
        <a:custGeom>
          <a:avLst/>
          <a:gdLst/>
          <a:ahLst/>
          <a:cxnLst/>
          <a:rect l="0" t="0" r="0" b="0"/>
          <a:pathLst>
            <a:path>
              <a:moveTo>
                <a:pt x="0" y="32255"/>
              </a:moveTo>
              <a:lnTo>
                <a:pt x="510336" y="322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2A39-ABCC-44BF-AB77-0A7B58937198}">
      <dsp:nvSpPr>
        <dsp:cNvPr id="0" name=""/>
        <dsp:cNvSpPr/>
      </dsp:nvSpPr>
      <dsp:spPr>
        <a:xfrm>
          <a:off x="2903933" y="872021"/>
          <a:ext cx="1665907" cy="16659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C4E5E-A894-4E75-A932-FE26A4B1A295}">
      <dsp:nvSpPr>
        <dsp:cNvPr id="0" name=""/>
        <dsp:cNvSpPr/>
      </dsp:nvSpPr>
      <dsp:spPr>
        <a:xfrm>
          <a:off x="1905001" y="4"/>
          <a:ext cx="999544" cy="999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Financial</a:t>
          </a:r>
          <a:endParaRPr lang="en-US" sz="1400" kern="1200"/>
        </a:p>
      </dsp:txBody>
      <dsp:txXfrm>
        <a:off x="1905001" y="4"/>
        <a:ext cx="999544" cy="999544"/>
      </dsp:txXfrm>
    </dsp:sp>
    <dsp:sp modelId="{5F0261D0-1CC6-44B7-8D28-B2068F362A92}">
      <dsp:nvSpPr>
        <dsp:cNvPr id="0" name=""/>
        <dsp:cNvSpPr/>
      </dsp:nvSpPr>
      <dsp:spPr>
        <a:xfrm>
          <a:off x="405684" y="4"/>
          <a:ext cx="1499316" cy="99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Support for traditional Practices – Group Lending</a:t>
          </a:r>
          <a:endParaRPr lang="en-US" sz="1900" kern="1200" dirty="0"/>
        </a:p>
      </dsp:txBody>
      <dsp:txXfrm>
        <a:off x="405684" y="4"/>
        <a:ext cx="1499316" cy="999544"/>
      </dsp:txXfrm>
    </dsp:sp>
    <dsp:sp modelId="{473CFD7D-576A-4CC2-833A-7777C1F7AA03}">
      <dsp:nvSpPr>
        <dsp:cNvPr id="0" name=""/>
        <dsp:cNvSpPr/>
      </dsp:nvSpPr>
      <dsp:spPr>
        <a:xfrm>
          <a:off x="1577676" y="1205202"/>
          <a:ext cx="999544" cy="999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Human Capital</a:t>
          </a:r>
          <a:endParaRPr lang="en-US" sz="1400" kern="1200" dirty="0"/>
        </a:p>
      </dsp:txBody>
      <dsp:txXfrm>
        <a:off x="1577676" y="1205202"/>
        <a:ext cx="999544" cy="999544"/>
      </dsp:txXfrm>
    </dsp:sp>
    <dsp:sp modelId="{1EF6C91A-C130-4C40-9229-0624CF653E07}">
      <dsp:nvSpPr>
        <dsp:cNvPr id="0" name=""/>
        <dsp:cNvSpPr/>
      </dsp:nvSpPr>
      <dsp:spPr>
        <a:xfrm>
          <a:off x="78359" y="1205202"/>
          <a:ext cx="1499316" cy="99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Training/ Education</a:t>
          </a:r>
          <a:endParaRPr lang="en-US" sz="1900" kern="1200" dirty="0"/>
        </a:p>
      </dsp:txBody>
      <dsp:txXfrm>
        <a:off x="78359" y="1205202"/>
        <a:ext cx="1499316" cy="999544"/>
      </dsp:txXfrm>
    </dsp:sp>
    <dsp:sp modelId="{4896FA5F-9A3B-4F9A-91F2-0BFB2607F475}">
      <dsp:nvSpPr>
        <dsp:cNvPr id="0" name=""/>
        <dsp:cNvSpPr/>
      </dsp:nvSpPr>
      <dsp:spPr>
        <a:xfrm>
          <a:off x="1900433" y="2409751"/>
          <a:ext cx="999544" cy="999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Culture</a:t>
          </a:r>
          <a:endParaRPr lang="en-US" sz="1400" kern="1200" dirty="0"/>
        </a:p>
      </dsp:txBody>
      <dsp:txXfrm>
        <a:off x="1900433" y="2409751"/>
        <a:ext cx="999544" cy="999544"/>
      </dsp:txXfrm>
    </dsp:sp>
    <dsp:sp modelId="{33F2B576-F735-4734-A712-2CEBD16AA13C}">
      <dsp:nvSpPr>
        <dsp:cNvPr id="0" name=""/>
        <dsp:cNvSpPr/>
      </dsp:nvSpPr>
      <dsp:spPr>
        <a:xfrm>
          <a:off x="401117" y="2409751"/>
          <a:ext cx="1499316" cy="99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Preserving Local Heritage </a:t>
          </a:r>
          <a:endParaRPr lang="en-US" sz="1900" kern="1200" dirty="0"/>
        </a:p>
      </dsp:txBody>
      <dsp:txXfrm>
        <a:off x="401117" y="2409751"/>
        <a:ext cx="1499316" cy="999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4/28/2011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4/28/2011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79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4/28/2011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4/28/2011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1624"/>
            <a:ext cx="2133600" cy="273844"/>
          </a:xfrm>
        </p:spPr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1624"/>
            <a:ext cx="5562600" cy="273844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1624"/>
            <a:ext cx="457200" cy="273844"/>
          </a:xfrm>
        </p:spPr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4/28/2011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c21-eacademy.org/fileadmin/user_upload/Dokumente_Englisch/Mobile_Film_Autorengewinnung_Steuerelemente.swf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_RntJuRx3A&amp;feature=player_embedded" TargetMode="External"/><Relationship Id="rId2" Type="http://schemas.openxmlformats.org/officeDocument/2006/relationships/hyperlink" Target="http://inuka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iva.org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838200" y="590550"/>
            <a:ext cx="7772400" cy="1481328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Innovative Service Opportunities for Development; </a:t>
            </a:r>
            <a:br>
              <a:rPr lang="en-US" dirty="0" smtClean="0"/>
            </a:br>
            <a:r>
              <a:rPr lang="en-US" dirty="0" smtClean="0"/>
              <a:t>the Role for </a:t>
            </a:r>
            <a:r>
              <a:rPr lang="en-US" dirty="0" err="1" smtClean="0"/>
              <a:t>Telecentres</a:t>
            </a:r>
            <a:r>
              <a:rPr lang="en-US" dirty="0" smtClean="0"/>
              <a:t> in CARIFORUM……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838200" y="2952750"/>
            <a:ext cx="7772400" cy="1131570"/>
          </a:xfrm>
        </p:spPr>
        <p:txBody>
          <a:bodyPr>
            <a:normAutofit fontScale="85000" lnSpcReduction="20000"/>
          </a:bodyPr>
          <a:lstStyle>
            <a:extLst/>
          </a:lstStyle>
          <a:p>
            <a:pPr algn="ctr"/>
            <a:r>
              <a:rPr lang="en-US" b="1" dirty="0" err="1" smtClean="0"/>
              <a:t>Telecentres</a:t>
            </a:r>
            <a:r>
              <a:rPr lang="en-US" b="1" dirty="0" smtClean="0"/>
              <a:t>, bridges to agriculture and rural development in the CARIBBEAN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28</a:t>
            </a:r>
            <a:r>
              <a:rPr lang="en-US" b="1" baseline="30000" dirty="0" smtClean="0"/>
              <a:t>th</a:t>
            </a:r>
            <a:r>
              <a:rPr lang="en-US" b="1" dirty="0" smtClean="0"/>
              <a:t>  April, 2011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Santo Domingo, Rep. </a:t>
            </a:r>
            <a:r>
              <a:rPr lang="en-US" b="1" dirty="0" err="1" smtClean="0"/>
              <a:t>Dominicana</a:t>
            </a:r>
            <a:endParaRPr lang="en-US" b="1" dirty="0"/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4343400" y="4476750"/>
            <a:ext cx="4800600" cy="285750"/>
          </a:xfrm>
          <a:prstGeom prst="rect">
            <a:avLst/>
          </a:prstGeom>
        </p:spPr>
        <p:txBody>
          <a:bodyPr vert="horz" lIns="100584" tIns="45720" anchor="b">
            <a:normAutofit fontScale="70000" lnSpcReduction="20000"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Telly</a:t>
            </a:r>
            <a:r>
              <a:rPr lang="en-US" sz="2000" dirty="0" smtClean="0"/>
              <a:t> Valerie </a:t>
            </a:r>
            <a:r>
              <a:rPr lang="en-US" sz="2000" dirty="0" err="1" smtClean="0"/>
              <a:t>Onu</a:t>
            </a:r>
            <a:r>
              <a:rPr lang="en-US" sz="2000" dirty="0" smtClean="0"/>
              <a:t>, CEC™, EMA e-Governance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Service Model</a:t>
            </a:r>
          </a:p>
          <a:p>
            <a:endParaRPr lang="en-US" dirty="0" smtClean="0"/>
          </a:p>
          <a:p>
            <a:r>
              <a:rPr lang="en-US" dirty="0" smtClean="0"/>
              <a:t>Type of Service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Revenue Potential 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Cooperative/e-services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Government Services : e-services –</a:t>
            </a:r>
            <a:r>
              <a:rPr lang="en-US" dirty="0" err="1" smtClean="0"/>
              <a:t>e.g</a:t>
            </a:r>
            <a:r>
              <a:rPr lang="en-US" dirty="0" smtClean="0"/>
              <a:t> Social Safety Net Programs/e-tax/Birth Docs</a:t>
            </a:r>
          </a:p>
          <a:p>
            <a:r>
              <a:rPr lang="en-US" dirty="0" smtClean="0"/>
              <a:t>Services/Commissions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Bhoomi</a:t>
            </a:r>
            <a:r>
              <a:rPr lang="en-US" dirty="0" smtClean="0"/>
              <a:t> – Land Record </a:t>
            </a:r>
            <a:r>
              <a:rPr lang="en-US" dirty="0" err="1" smtClean="0"/>
              <a:t>Computerisation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52550"/>
            <a:ext cx="89154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386" y="1123950"/>
            <a:ext cx="7737214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34968"/>
            <a:ext cx="6719887" cy="410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CAPITAL ASSETS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Cooperative/Mixed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ICT in Education/E-Learning</a:t>
            </a:r>
          </a:p>
          <a:p>
            <a:r>
              <a:rPr lang="en-US" dirty="0" smtClean="0"/>
              <a:t>Open Course Ware</a:t>
            </a:r>
          </a:p>
          <a:p>
            <a:r>
              <a:rPr lang="en-US" dirty="0" smtClean="0"/>
              <a:t>Content Authoring Tools</a:t>
            </a:r>
          </a:p>
          <a:p>
            <a:r>
              <a:rPr lang="en-US" dirty="0" smtClean="0"/>
              <a:t>Open Source Content Platforms</a:t>
            </a:r>
          </a:p>
          <a:p>
            <a:r>
              <a:rPr lang="en-US" dirty="0" smtClean="0"/>
              <a:t> Course Enrollment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Service Model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Type of Service</a:t>
            </a:r>
          </a:p>
          <a:p>
            <a:endParaRPr lang="en-US" dirty="0" smtClean="0"/>
          </a:p>
          <a:p>
            <a:r>
              <a:rPr lang="en-US" dirty="0" smtClean="0"/>
              <a:t>Innovation/Technology Tools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Revenue Potential 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Agri</a:t>
            </a:r>
            <a:r>
              <a:rPr lang="en-US" dirty="0" smtClean="0"/>
              <a:t>-Environment </a:t>
            </a:r>
            <a:r>
              <a:rPr lang="en-US" dirty="0" err="1" smtClean="0"/>
              <a:t>Programme</a:t>
            </a:r>
            <a:r>
              <a:rPr lang="en-US" dirty="0" smtClean="0"/>
              <a:t> – E-Learning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http://www.intelitek.com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892" b="18892"/>
          <a:stretch>
            <a:fillRect/>
          </a:stretch>
        </p:blipFill>
        <p:spPr bwMode="auto">
          <a:xfrm>
            <a:off x="365760" y="1423392"/>
            <a:ext cx="8778240" cy="37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E-Learning </a:t>
            </a:r>
            <a:r>
              <a:rPr lang="en-US" dirty="0" err="1" smtClean="0"/>
              <a:t>Programmes</a:t>
            </a:r>
            <a:r>
              <a:rPr lang="en-US" dirty="0" smtClean="0"/>
              <a:t> – Locally Relevant 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731" b="19731"/>
          <a:stretch>
            <a:fillRect/>
          </a:stretch>
        </p:blipFill>
        <p:spPr bwMode="auto">
          <a:xfrm>
            <a:off x="381000" y="1425832"/>
            <a:ext cx="8765272" cy="37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GIZ E-Academy – Opportunities for E-Learning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http://www.gc21-eacademy.org/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440" r="344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</p:spPr>
        <p:txBody>
          <a:bodyPr/>
          <a:lstStyle/>
          <a:p>
            <a:r>
              <a:rPr lang="en-US" sz="2800" dirty="0" smtClean="0"/>
              <a:t>E-Learning Development and Implementation (</a:t>
            </a:r>
            <a:r>
              <a:rPr lang="en-US" sz="2800" dirty="0" err="1" smtClean="0"/>
              <a:t>ElDI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344" y="1047750"/>
            <a:ext cx="4038600" cy="3886200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 smtClean="0"/>
              <a:t>Module 1: Instructional Design (ID)</a:t>
            </a:r>
          </a:p>
          <a:p>
            <a:r>
              <a:rPr lang="en-US" dirty="0" smtClean="0"/>
              <a:t>· What is instructional design? Why is it important?</a:t>
            </a:r>
          </a:p>
          <a:p>
            <a:r>
              <a:rPr lang="en-US" dirty="0" smtClean="0"/>
              <a:t>· How to </a:t>
            </a:r>
            <a:r>
              <a:rPr lang="en-US" dirty="0" err="1" smtClean="0"/>
              <a:t>analyse</a:t>
            </a:r>
            <a:r>
              <a:rPr lang="en-US" dirty="0" smtClean="0"/>
              <a:t> the learners characteristics?</a:t>
            </a:r>
          </a:p>
          <a:p>
            <a:r>
              <a:rPr lang="en-US" dirty="0" smtClean="0"/>
              <a:t>· How to set the SMART learning objectives?</a:t>
            </a:r>
          </a:p>
          <a:p>
            <a:r>
              <a:rPr lang="en-US" dirty="0" smtClean="0"/>
              <a:t>· What are different characteristics of eLearning?</a:t>
            </a:r>
          </a:p>
          <a:p>
            <a:r>
              <a:rPr lang="en-US" dirty="0" smtClean="0"/>
              <a:t>· What eLearning scenario is well suited to my course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Module 2: Content Development (CD)</a:t>
            </a:r>
          </a:p>
          <a:p>
            <a:r>
              <a:rPr lang="en-US" dirty="0" smtClean="0"/>
              <a:t>· How to identify and create learning resources?</a:t>
            </a:r>
          </a:p>
          <a:p>
            <a:r>
              <a:rPr lang="en-US" dirty="0" smtClean="0"/>
              <a:t>· How to add value to the course?</a:t>
            </a:r>
          </a:p>
          <a:p>
            <a:r>
              <a:rPr lang="en-US" dirty="0" smtClean="0"/>
              <a:t>· How to prepare content for eLearning?</a:t>
            </a:r>
          </a:p>
          <a:p>
            <a:r>
              <a:rPr lang="en-US" dirty="0" smtClean="0"/>
              <a:t>· What is </a:t>
            </a:r>
            <a:r>
              <a:rPr lang="en-US" dirty="0" smtClean="0"/>
              <a:t>storyboard</a:t>
            </a:r>
            <a:r>
              <a:rPr lang="en-US" dirty="0" smtClean="0"/>
              <a:t>? How to develop it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Module 3: Interactivity (INT)</a:t>
            </a:r>
          </a:p>
          <a:p>
            <a:r>
              <a:rPr lang="en-US" dirty="0" smtClean="0"/>
              <a:t>· What interactions could be integrated in </a:t>
            </a:r>
            <a:r>
              <a:rPr lang="en-US" dirty="0" err="1" smtClean="0"/>
              <a:t>elearning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· How to use the different interaction tools?</a:t>
            </a:r>
          </a:p>
          <a:p>
            <a:r>
              <a:rPr lang="en-US" dirty="0" smtClean="0"/>
              <a:t>· What is feedback?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55344" y="971550"/>
            <a:ext cx="4038600" cy="3962400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 smtClean="0"/>
              <a:t>Module </a:t>
            </a:r>
            <a:r>
              <a:rPr lang="en-US" b="1" dirty="0" smtClean="0"/>
              <a:t>4: eLearning Technology (</a:t>
            </a:r>
            <a:r>
              <a:rPr lang="en-US" b="1" dirty="0" err="1" smtClean="0"/>
              <a:t>eLT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· What are the functions of </a:t>
            </a:r>
            <a:r>
              <a:rPr lang="en-US" dirty="0" err="1" smtClean="0"/>
              <a:t>elearning</a:t>
            </a:r>
            <a:r>
              <a:rPr lang="en-US" dirty="0" smtClean="0"/>
              <a:t> technology?</a:t>
            </a:r>
          </a:p>
          <a:p>
            <a:r>
              <a:rPr lang="en-US" dirty="0" smtClean="0"/>
              <a:t>· What are the technology standards?</a:t>
            </a:r>
          </a:p>
          <a:p>
            <a:r>
              <a:rPr lang="en-US" dirty="0" smtClean="0"/>
              <a:t>· What is the open source software for </a:t>
            </a:r>
            <a:r>
              <a:rPr lang="en-US" dirty="0" err="1" smtClean="0"/>
              <a:t>elearning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Module 5: eLearning Management (</a:t>
            </a:r>
            <a:r>
              <a:rPr lang="en-US" b="1" dirty="0" err="1" smtClean="0"/>
              <a:t>eLM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· How to balance time, cost and quality of </a:t>
            </a:r>
            <a:r>
              <a:rPr lang="en-US" dirty="0" err="1" smtClean="0"/>
              <a:t>elearning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· How to plan and implement </a:t>
            </a:r>
            <a:r>
              <a:rPr lang="en-US" dirty="0" err="1" smtClean="0"/>
              <a:t>elearning</a:t>
            </a:r>
            <a:r>
              <a:rPr lang="en-US" dirty="0" smtClean="0"/>
              <a:t> projects?</a:t>
            </a:r>
          </a:p>
          <a:p>
            <a:r>
              <a:rPr lang="en-US" dirty="0" smtClean="0"/>
              <a:t>· How to assess </a:t>
            </a:r>
            <a:r>
              <a:rPr lang="en-US" dirty="0" err="1" smtClean="0"/>
              <a:t>elearning</a:t>
            </a:r>
            <a:r>
              <a:rPr lang="en-US" dirty="0" smtClean="0"/>
              <a:t> projects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</a:t>
            </a:r>
            <a:r>
              <a:rPr lang="en-US" b="1" dirty="0" smtClean="0"/>
              <a:t>odule 6: Tutoring for eLearning Communities (TEL):</a:t>
            </a:r>
          </a:p>
          <a:p>
            <a:r>
              <a:rPr lang="en-US" dirty="0" smtClean="0"/>
              <a:t>· What are virtual communities?</a:t>
            </a:r>
          </a:p>
          <a:p>
            <a:r>
              <a:rPr lang="en-US" dirty="0" smtClean="0"/>
              <a:t>· What are the roles and skills of the e-tutors?</a:t>
            </a:r>
          </a:p>
          <a:p>
            <a:r>
              <a:rPr lang="en-US" dirty="0" smtClean="0"/>
              <a:t>· How tutors to use communication tools effectively?</a:t>
            </a:r>
          </a:p>
          <a:p>
            <a:r>
              <a:rPr lang="en-US" dirty="0" smtClean="0"/>
              <a:t>· What to do in this case if you were an e-tutor?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8229600" cy="685800"/>
          </a:xfrm>
        </p:spPr>
        <p:txBody>
          <a:bodyPr/>
          <a:lstStyle/>
          <a:p>
            <a:r>
              <a:rPr lang="en-US" dirty="0" smtClean="0"/>
              <a:t>PHYSICAL CAPITAL ASSETS – Example.. Health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Making Support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Collection 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err="1" smtClean="0"/>
              <a:t>Episurveyor</a:t>
            </a:r>
            <a:r>
              <a:rPr lang="en-US" dirty="0" smtClean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Model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Type of Service</a:t>
            </a:r>
          </a:p>
          <a:p>
            <a:endParaRPr lang="en-US" dirty="0" smtClean="0"/>
          </a:p>
          <a:p>
            <a:r>
              <a:rPr lang="en-US" dirty="0" smtClean="0"/>
              <a:t>Technology Tools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endParaRPr lang="en-US" dirty="0"/>
          </a:p>
        </p:txBody>
      </p:sp>
      <p:pic>
        <p:nvPicPr>
          <p:cNvPr id="4" name="Content Placeholder 3" descr="Innovative Services 4 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975" y="1123950"/>
            <a:ext cx="7715250" cy="3433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Episurveyor</a:t>
            </a:r>
            <a:r>
              <a:rPr lang="en-US" dirty="0" smtClean="0"/>
              <a:t>-M-Health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39" r="13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8229600" cy="685800"/>
          </a:xfrm>
        </p:spPr>
        <p:txBody>
          <a:bodyPr/>
          <a:lstStyle/>
          <a:p>
            <a:r>
              <a:rPr lang="en-US" dirty="0" smtClean="0"/>
              <a:t>PHYSICAL CAPITAL ASSETS – Example.. Health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Linkages/Patient-Doctor </a:t>
            </a:r>
          </a:p>
          <a:p>
            <a:r>
              <a:rPr lang="en-US" dirty="0" smtClean="0"/>
              <a:t>Telemedicine</a:t>
            </a:r>
          </a:p>
          <a:p>
            <a:endParaRPr lang="en-US" dirty="0" smtClean="0"/>
          </a:p>
          <a:p>
            <a:r>
              <a:rPr lang="en-US" dirty="0" smtClean="0"/>
              <a:t>Simple Tools-Skype Consultations, Appointment Setting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Model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Type of Service</a:t>
            </a:r>
          </a:p>
          <a:p>
            <a:endParaRPr lang="en-US" dirty="0" smtClean="0"/>
          </a:p>
          <a:p>
            <a:r>
              <a:rPr lang="en-US" dirty="0" smtClean="0"/>
              <a:t>Technology Tools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Doctor Consultations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Skype Consultation: 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3677" b="1367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8229600" cy="685800"/>
          </a:xfrm>
        </p:spPr>
        <p:txBody>
          <a:bodyPr/>
          <a:lstStyle/>
          <a:p>
            <a:r>
              <a:rPr lang="en-US" dirty="0" smtClean="0"/>
              <a:t>ECONOMIC/NATURE </a:t>
            </a:r>
            <a:r>
              <a:rPr lang="en-US" dirty="0" smtClean="0"/>
              <a:t>ASSETS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Linkages</a:t>
            </a:r>
          </a:p>
          <a:p>
            <a:endParaRPr lang="en-US" dirty="0" smtClean="0"/>
          </a:p>
          <a:p>
            <a:r>
              <a:rPr lang="en-US" dirty="0" smtClean="0"/>
              <a:t>Heritage Tourism Intermediary</a:t>
            </a:r>
          </a:p>
          <a:p>
            <a:endParaRPr lang="en-US" dirty="0" smtClean="0"/>
          </a:p>
          <a:p>
            <a:r>
              <a:rPr lang="en-US" dirty="0" smtClean="0"/>
              <a:t>Internet Booking Engines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Subscriptions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Service Model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Type of Service</a:t>
            </a:r>
          </a:p>
          <a:p>
            <a:endParaRPr lang="en-US" dirty="0" smtClean="0"/>
          </a:p>
          <a:p>
            <a:r>
              <a:rPr lang="en-US" dirty="0" smtClean="0"/>
              <a:t>Technology Tools</a:t>
            </a:r>
          </a:p>
          <a:p>
            <a:endParaRPr lang="en-US" dirty="0" smtClean="0"/>
          </a:p>
          <a:p>
            <a:r>
              <a:rPr lang="en-US" dirty="0" smtClean="0"/>
              <a:t>Revenue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en-US" sz="4400" dirty="0" smtClean="0"/>
              <a:t>ROLE OF TELECENTRES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Facilitating Information Interchange</a:t>
            </a:r>
          </a:p>
          <a:p>
            <a:r>
              <a:rPr lang="en-US" dirty="0" smtClean="0"/>
              <a:t>Capacity and Capability Enhancement and Empowerment – Society Building</a:t>
            </a:r>
          </a:p>
          <a:p>
            <a:r>
              <a:rPr lang="en-US" dirty="0" smtClean="0"/>
              <a:t>Fostering Innovation </a:t>
            </a:r>
          </a:p>
          <a:p>
            <a:r>
              <a:rPr lang="en-US" dirty="0" smtClean="0"/>
              <a:t>Promote Sustainability (social, environment, economic)</a:t>
            </a:r>
          </a:p>
          <a:p>
            <a:r>
              <a:rPr lang="en-US" dirty="0" smtClean="0"/>
              <a:t>Fostering Connections-Local Networks 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990600" y="190929"/>
            <a:ext cx="7195641" cy="4952568"/>
            <a:chOff x="1238840" y="-1442919"/>
            <a:chExt cx="6947401" cy="6586416"/>
          </a:xfrm>
        </p:grpSpPr>
        <p:sp>
          <p:nvSpPr>
            <p:cNvPr id="2" name="Rectangle 1"/>
            <p:cNvSpPr/>
            <p:nvPr/>
          </p:nvSpPr>
          <p:spPr>
            <a:xfrm>
              <a:off x="1238840" y="2311557"/>
              <a:ext cx="1986422" cy="736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333333"/>
                  </a:solidFill>
                  <a:latin typeface="Verdana"/>
                </a:rPr>
                <a:t>PATHWAYS TO IMPLEMENTING INNOVATIVE SERVICE MODELS</a:t>
              </a:r>
              <a:endParaRPr lang="en-US" sz="1000" dirty="0">
                <a:solidFill>
                  <a:srgbClr val="333333"/>
                </a:solidFill>
                <a:latin typeface="Verdana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33539" y="-1442919"/>
              <a:ext cx="1487029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4B4B4B"/>
                  </a:solidFill>
                  <a:latin typeface="Verdana"/>
                </a:rPr>
                <a:t>Need for a Paradigm Shift/Open Mind/Sand Box</a:t>
              </a:r>
              <a:endParaRPr lang="en-US" sz="1000" dirty="0">
                <a:solidFill>
                  <a:srgbClr val="4B4B4B"/>
                </a:solidFill>
                <a:latin typeface="Verdan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248810" y="-724086"/>
              <a:ext cx="1360727" cy="5321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4B4B4B"/>
                  </a:solidFill>
                  <a:latin typeface="Verdana"/>
                </a:rPr>
                <a:t>Definition of Community Needs</a:t>
              </a:r>
              <a:endParaRPr lang="en-US" sz="1000" dirty="0">
                <a:solidFill>
                  <a:srgbClr val="4B4B4B"/>
                </a:solidFill>
                <a:latin typeface="Verdan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48811" y="-181035"/>
              <a:ext cx="1311577" cy="4154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4B4B4B"/>
                  </a:solidFill>
                  <a:latin typeface="Verdana"/>
                </a:rPr>
                <a:t>Community Target Segment</a:t>
              </a:r>
              <a:endParaRPr lang="en-US" sz="1000" dirty="0">
                <a:solidFill>
                  <a:srgbClr val="4B4B4B"/>
                </a:solidFill>
                <a:latin typeface="Verdan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48811" y="234463"/>
              <a:ext cx="1954228" cy="553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4B4B4B"/>
                  </a:solidFill>
                  <a:latin typeface="Verdana"/>
                </a:rPr>
                <a:t>Community Partnerships:  Co-Creation of Ideas to Solve Problems </a:t>
              </a:r>
              <a:endParaRPr lang="en-US" sz="1000" dirty="0">
                <a:solidFill>
                  <a:srgbClr val="4B4B4B"/>
                </a:solidFill>
                <a:latin typeface="Verdan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14481" y="788460"/>
              <a:ext cx="1157688" cy="253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000" smtClean="0">
                  <a:solidFill>
                    <a:srgbClr val="282828"/>
                  </a:solidFill>
                  <a:latin typeface="Verdana"/>
                </a:rPr>
                <a:t>Local Content </a:t>
              </a:r>
              <a:endParaRPr lang="en-US" sz="1000">
                <a:solidFill>
                  <a:srgbClr val="282828"/>
                </a:solidFill>
                <a:latin typeface="Verdan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14481" y="1042376"/>
              <a:ext cx="1311578" cy="253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282828"/>
                  </a:solidFill>
                  <a:latin typeface="Verdana"/>
                </a:rPr>
                <a:t>Local Knowledge</a:t>
              </a:r>
              <a:endParaRPr lang="en-US" sz="1000" dirty="0">
                <a:solidFill>
                  <a:srgbClr val="282828"/>
                </a:solidFill>
                <a:latin typeface="Verdan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14481" y="1296291"/>
              <a:ext cx="631903" cy="253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000" smtClean="0">
                  <a:solidFill>
                    <a:srgbClr val="282828"/>
                  </a:solidFill>
                  <a:latin typeface="Verdana"/>
                </a:rPr>
                <a:t>Buy In</a:t>
              </a:r>
              <a:endParaRPr lang="en-US" sz="1000">
                <a:solidFill>
                  <a:srgbClr val="282828"/>
                </a:solidFill>
                <a:latin typeface="Verdan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48811" y="1546378"/>
              <a:ext cx="1507869" cy="5321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4B4B4B"/>
                  </a:solidFill>
                  <a:latin typeface="Verdana"/>
                </a:rPr>
                <a:t>Channel - Hubs and Spokes Model</a:t>
              </a:r>
              <a:endParaRPr lang="en-US" sz="1000" dirty="0">
                <a:solidFill>
                  <a:srgbClr val="4B4B4B"/>
                </a:solidFill>
                <a:latin typeface="Verdan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48811" y="2104205"/>
              <a:ext cx="1175322" cy="253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4B4B4B"/>
                  </a:solidFill>
                  <a:latin typeface="Verdana"/>
                </a:rPr>
                <a:t>Value Creation</a:t>
              </a:r>
              <a:endParaRPr lang="en-US" sz="1000" dirty="0">
                <a:solidFill>
                  <a:srgbClr val="4B4B4B"/>
                </a:solidFill>
                <a:latin typeface="Verdan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30302" y="2358121"/>
              <a:ext cx="1268296" cy="246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000" smtClean="0">
                  <a:solidFill>
                    <a:srgbClr val="282828"/>
                  </a:solidFill>
                  <a:latin typeface="Verdana"/>
                </a:rPr>
                <a:t>Service Offering </a:t>
              </a:r>
              <a:endParaRPr lang="en-US" sz="1000">
                <a:solidFill>
                  <a:srgbClr val="282828"/>
                </a:solidFill>
                <a:latin typeface="Verdan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30302" y="2604342"/>
              <a:ext cx="1329210" cy="246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000" smtClean="0">
                  <a:solidFill>
                    <a:srgbClr val="282828"/>
                  </a:solidFill>
                  <a:latin typeface="Verdana"/>
                </a:rPr>
                <a:t>Policies &amp; Process</a:t>
              </a:r>
              <a:endParaRPr lang="en-US" sz="1000">
                <a:solidFill>
                  <a:srgbClr val="282828"/>
                </a:solidFill>
                <a:latin typeface="Verdan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30302" y="2850563"/>
              <a:ext cx="909223" cy="253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000" smtClean="0">
                  <a:solidFill>
                    <a:srgbClr val="282828"/>
                  </a:solidFill>
                  <a:latin typeface="Verdana"/>
                </a:rPr>
                <a:t>Innovation</a:t>
              </a:r>
              <a:endParaRPr lang="en-US" sz="1000">
                <a:solidFill>
                  <a:srgbClr val="282828"/>
                </a:solidFill>
                <a:latin typeface="Verdan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30302" y="3104479"/>
              <a:ext cx="952504" cy="253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000" smtClean="0">
                  <a:solidFill>
                    <a:srgbClr val="282828"/>
                  </a:solidFill>
                  <a:latin typeface="Verdana"/>
                </a:rPr>
                <a:t>Technology</a:t>
              </a:r>
              <a:endParaRPr lang="en-US" sz="1000">
                <a:solidFill>
                  <a:srgbClr val="282828"/>
                </a:solidFill>
                <a:latin typeface="Verdan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30302" y="3358395"/>
              <a:ext cx="2055939" cy="553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282828"/>
                  </a:solidFill>
                  <a:latin typeface="Verdana"/>
                </a:rPr>
                <a:t>Ensuring Key Resources &amp; Capabilities are available or made available</a:t>
              </a:r>
              <a:endParaRPr lang="en-US" sz="1000" dirty="0">
                <a:solidFill>
                  <a:srgbClr val="282828"/>
                </a:solidFill>
                <a:latin typeface="Verdan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48811" y="3912392"/>
              <a:ext cx="1034257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smtClean="0">
                  <a:solidFill>
                    <a:srgbClr val="4B4B4B"/>
                  </a:solidFill>
                  <a:latin typeface="Verdana"/>
                </a:rPr>
                <a:t>Defining Key activities</a:t>
              </a:r>
              <a:endParaRPr lang="en-US" sz="1000">
                <a:solidFill>
                  <a:srgbClr val="4B4B4B"/>
                </a:solidFill>
                <a:latin typeface="Verdan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48811" y="4312501"/>
              <a:ext cx="1863780" cy="4154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smtClean="0">
                  <a:solidFill>
                    <a:srgbClr val="4B4B4B"/>
                  </a:solidFill>
                  <a:latin typeface="Verdana"/>
                </a:rPr>
                <a:t>Identify and map Costs vs Revenue/Benefits</a:t>
              </a:r>
              <a:endParaRPr lang="en-US" sz="1000">
                <a:solidFill>
                  <a:srgbClr val="4B4B4B"/>
                </a:solidFill>
                <a:latin typeface="Verdan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48811" y="4727999"/>
              <a:ext cx="1215397" cy="4154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4B4B4B"/>
                  </a:solidFill>
                  <a:latin typeface="Verdana"/>
                </a:rPr>
                <a:t>Identifying Key Partners</a:t>
              </a:r>
              <a:endParaRPr lang="en-US" sz="1000" dirty="0">
                <a:solidFill>
                  <a:srgbClr val="4B4B4B"/>
                </a:solidFill>
                <a:latin typeface="Verdana"/>
              </a:endParaRPr>
            </a:p>
          </p:txBody>
        </p:sp>
        <p:cxnSp>
          <p:nvCxnSpPr>
            <p:cNvPr id="36" name="Elbow Connector 35"/>
            <p:cNvCxnSpPr>
              <a:stCxn id="2" idx="3"/>
            </p:cNvCxnSpPr>
            <p:nvPr/>
          </p:nvCxnSpPr>
          <p:spPr>
            <a:xfrm flipV="1">
              <a:off x="3225262" y="-1114140"/>
              <a:ext cx="441427" cy="3794077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2" idx="3"/>
              <a:endCxn id="4" idx="1"/>
            </p:cNvCxnSpPr>
            <p:nvPr/>
          </p:nvCxnSpPr>
          <p:spPr>
            <a:xfrm flipV="1">
              <a:off x="3225262" y="-1088975"/>
              <a:ext cx="908276" cy="3768913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4" idx="2"/>
              <a:endCxn id="5" idx="1"/>
            </p:cNvCxnSpPr>
            <p:nvPr/>
          </p:nvCxnSpPr>
          <p:spPr>
            <a:xfrm rot="16200000" flipH="1">
              <a:off x="4924432" y="-782412"/>
              <a:ext cx="277001" cy="371757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4" idx="2"/>
              <a:endCxn id="6" idx="1"/>
            </p:cNvCxnSpPr>
            <p:nvPr/>
          </p:nvCxnSpPr>
          <p:spPr>
            <a:xfrm rot="16200000" flipH="1">
              <a:off x="4682058" y="-540038"/>
              <a:ext cx="761748" cy="371757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4" idx="2"/>
              <a:endCxn id="7" idx="1"/>
            </p:cNvCxnSpPr>
            <p:nvPr/>
          </p:nvCxnSpPr>
          <p:spPr>
            <a:xfrm rot="16200000" flipH="1">
              <a:off x="4439685" y="-297665"/>
              <a:ext cx="1246495" cy="371757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7" idx="2"/>
              <a:endCxn id="8" idx="1"/>
            </p:cNvCxnSpPr>
            <p:nvPr/>
          </p:nvCxnSpPr>
          <p:spPr>
            <a:xfrm rot="16200000" flipH="1">
              <a:off x="6406725" y="607661"/>
              <a:ext cx="126957" cy="488556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7" idx="2"/>
              <a:endCxn id="9" idx="1"/>
            </p:cNvCxnSpPr>
            <p:nvPr/>
          </p:nvCxnSpPr>
          <p:spPr>
            <a:xfrm rot="16200000" flipH="1">
              <a:off x="6279767" y="734619"/>
              <a:ext cx="380873" cy="488556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7" idx="2"/>
              <a:endCxn id="10" idx="1"/>
            </p:cNvCxnSpPr>
            <p:nvPr/>
          </p:nvCxnSpPr>
          <p:spPr>
            <a:xfrm rot="16200000" flipH="1">
              <a:off x="6152809" y="861577"/>
              <a:ext cx="634788" cy="488556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4" idx="2"/>
              <a:endCxn id="11" idx="1"/>
            </p:cNvCxnSpPr>
            <p:nvPr/>
          </p:nvCxnSpPr>
          <p:spPr>
            <a:xfrm rot="16200000" flipH="1">
              <a:off x="3789200" y="352819"/>
              <a:ext cx="2547464" cy="371758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4" idx="2"/>
              <a:endCxn id="12" idx="1"/>
            </p:cNvCxnSpPr>
            <p:nvPr/>
          </p:nvCxnSpPr>
          <p:spPr>
            <a:xfrm rot="16200000" flipH="1">
              <a:off x="3579834" y="562186"/>
              <a:ext cx="2966196" cy="371757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12" idx="2"/>
              <a:endCxn id="13" idx="1"/>
            </p:cNvCxnSpPr>
            <p:nvPr/>
          </p:nvCxnSpPr>
          <p:spPr>
            <a:xfrm rot="16200000" flipH="1">
              <a:off x="5921832" y="2272761"/>
              <a:ext cx="123111" cy="29383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12" idx="2"/>
              <a:endCxn id="14" idx="1"/>
            </p:cNvCxnSpPr>
            <p:nvPr/>
          </p:nvCxnSpPr>
          <p:spPr>
            <a:xfrm rot="16200000" flipH="1">
              <a:off x="5798721" y="2395872"/>
              <a:ext cx="369332" cy="29383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12" idx="2"/>
              <a:endCxn id="15" idx="1"/>
            </p:cNvCxnSpPr>
            <p:nvPr/>
          </p:nvCxnSpPr>
          <p:spPr>
            <a:xfrm rot="16200000" flipH="1">
              <a:off x="5673687" y="2520906"/>
              <a:ext cx="619400" cy="29383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12" idx="2"/>
              <a:endCxn id="16" idx="1"/>
            </p:cNvCxnSpPr>
            <p:nvPr/>
          </p:nvCxnSpPr>
          <p:spPr>
            <a:xfrm rot="16200000" flipH="1">
              <a:off x="5546729" y="2647864"/>
              <a:ext cx="873316" cy="29383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12" idx="2"/>
              <a:endCxn id="17" idx="1"/>
            </p:cNvCxnSpPr>
            <p:nvPr/>
          </p:nvCxnSpPr>
          <p:spPr>
            <a:xfrm rot="16200000" flipH="1">
              <a:off x="5344751" y="2849842"/>
              <a:ext cx="1277273" cy="29383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4" idx="2"/>
              <a:endCxn id="18" idx="1"/>
            </p:cNvCxnSpPr>
            <p:nvPr/>
          </p:nvCxnSpPr>
          <p:spPr>
            <a:xfrm rot="16200000" flipH="1">
              <a:off x="2639192" y="1502828"/>
              <a:ext cx="4847480" cy="371757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4" idx="2"/>
              <a:endCxn id="19" idx="1"/>
            </p:cNvCxnSpPr>
            <p:nvPr/>
          </p:nvCxnSpPr>
          <p:spPr>
            <a:xfrm rot="16200000" flipH="1">
              <a:off x="2435291" y="1706729"/>
              <a:ext cx="5255283" cy="371757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4" idx="2"/>
              <a:endCxn id="20" idx="1"/>
            </p:cNvCxnSpPr>
            <p:nvPr/>
          </p:nvCxnSpPr>
          <p:spPr>
            <a:xfrm rot="16200000" flipH="1">
              <a:off x="2227542" y="1914478"/>
              <a:ext cx="5670781" cy="371757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0" y="3943171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</a:rPr>
              <a:t>WAY FORWARD FOR TELECENTRES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THE COMMUNITY &amp; IT’s NEEDS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1"/>
          </p:nvPr>
        </p:nvSpPr>
        <p:spPr>
          <a:xfrm>
            <a:off x="4844901" y="1352549"/>
            <a:ext cx="3886200" cy="2286001"/>
          </a:xfrm>
        </p:spPr>
        <p:txBody>
          <a:bodyPr>
            <a:normAutofit/>
          </a:bodyPr>
          <a:lstStyle>
            <a:extLst/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-228600" y="1276350"/>
          <a:ext cx="5105400" cy="340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495800" y="1352550"/>
          <a:ext cx="4648200" cy="340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GLOBAL DEVELOPMENT OBJECTIVES - MDGS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Millennium Development Goals are seek to address the many of the development challenges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29785"/>
            <a:ext cx="2206134" cy="42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TYPES OF NEW INNOVATIVE SERVICE MODELS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276350"/>
            <a:ext cx="4114800" cy="3714750"/>
          </a:xfrm>
        </p:spPr>
        <p:txBody>
          <a:bodyPr anchor="ctr">
            <a:normAutofit/>
          </a:bodyPr>
          <a:lstStyle>
            <a:extLst/>
          </a:lstStyle>
          <a:p>
            <a:pPr eaLnBrk="0" hangingPunct="0"/>
            <a:endParaRPr lang="es-CO" sz="1600" dirty="0" smtClean="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charset="0"/>
              </a:rPr>
              <a:t>Cooperative Services</a:t>
            </a:r>
          </a:p>
          <a:p>
            <a:pPr eaLnBrk="0" hangingPunct="0"/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charset="0"/>
              </a:rPr>
              <a:t>Linkages/Connections</a:t>
            </a:r>
          </a:p>
          <a:p>
            <a:pPr eaLnBrk="0" hangingPunct="0"/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charset="0"/>
              </a:rPr>
              <a:t>Entrepreneurial Support</a:t>
            </a:r>
          </a:p>
          <a:p>
            <a:pPr eaLnBrk="0" hangingPunct="0"/>
            <a:r>
              <a:rPr lang="en-US" sz="2900" dirty="0" err="1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charset="0"/>
              </a:rPr>
              <a:t>Infomediary</a:t>
            </a:r>
            <a:endParaRPr lang="en-US" sz="2900" dirty="0" smtClean="0">
              <a:solidFill>
                <a:schemeClr val="tx2">
                  <a:lumMod val="50000"/>
                </a:schemeClr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charset="0"/>
              </a:rPr>
              <a:t>Intermediary</a:t>
            </a:r>
            <a:endParaRPr lang="es-CO" sz="2900" dirty="0" smtClean="0">
              <a:ea typeface="Calibri" pitchFamily="34" charset="0"/>
              <a:cs typeface="Arial" charset="0"/>
            </a:endParaRPr>
          </a:p>
          <a:p>
            <a:pPr eaLnBrk="0" hangingPunct="0"/>
            <a:endParaRPr lang="es-CO" sz="1600" dirty="0" smtClean="0">
              <a:ea typeface="Calibri" pitchFamily="34" charset="0"/>
              <a:cs typeface="Arial" charset="0"/>
            </a:endParaRPr>
          </a:p>
          <a:p>
            <a:pPr marL="274320"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04950"/>
            <a:ext cx="4038600" cy="2539274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charset="0"/>
              </a:rPr>
              <a:t>Institutional</a:t>
            </a:r>
            <a:r>
              <a:rPr lang="en-US" dirty="0" smtClean="0"/>
              <a:t> </a:t>
            </a: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charset="0"/>
              </a:rPr>
              <a:t>Support</a:t>
            </a:r>
          </a:p>
          <a:p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charset="0"/>
              </a:rPr>
              <a:t>Capacity Building </a:t>
            </a:r>
          </a:p>
          <a:p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charset="0"/>
              </a:rPr>
              <a:t>E-Services – Government Services</a:t>
            </a:r>
          </a:p>
          <a:p>
            <a:pPr>
              <a:buNone/>
            </a:pPr>
            <a:endParaRPr lang="en-US" sz="2900" dirty="0" smtClean="0">
              <a:solidFill>
                <a:schemeClr val="tx2">
                  <a:lumMod val="50000"/>
                </a:schemeClr>
              </a:solidFill>
              <a:ea typeface="Calibri" pitchFamily="34" charset="0"/>
              <a:cs typeface="Arial" charset="0"/>
            </a:endParaRPr>
          </a:p>
          <a:p>
            <a:pPr>
              <a:buNone/>
            </a:pPr>
            <a:endParaRPr lang="en-US" sz="2900" dirty="0">
              <a:solidFill>
                <a:schemeClr val="tx2">
                  <a:lumMod val="50000"/>
                </a:schemeClr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600" dirty="0" smtClean="0"/>
              <a:t>INNOVATION SERVICE DRIVERS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381000" y="4762500"/>
            <a:ext cx="2286000" cy="3810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BOTTOM OF THE PYRAMID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05150"/>
            <a:ext cx="2133600" cy="167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105150"/>
            <a:ext cx="2295525" cy="173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grayWhite">
          <a:xfrm>
            <a:off x="3429000" y="4762500"/>
            <a:ext cx="2286000" cy="381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RESPONSIBILITY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105150"/>
            <a:ext cx="2057400" cy="166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 bwMode="grayWhite">
          <a:xfrm>
            <a:off x="6477000" y="4762500"/>
            <a:ext cx="2286000" cy="381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TECHNOLOGY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155954"/>
            <a:ext cx="2286000" cy="1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Service Model</a:t>
            </a:r>
          </a:p>
          <a:p>
            <a:r>
              <a:rPr lang="en-US" dirty="0" smtClean="0"/>
              <a:t>Type of Service</a:t>
            </a:r>
          </a:p>
          <a:p>
            <a:r>
              <a:rPr lang="en-US" dirty="0" smtClean="0"/>
              <a:t>Revenue Potential 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Cooperative/Linkages</a:t>
            </a:r>
          </a:p>
          <a:p>
            <a:r>
              <a:rPr lang="en-US" dirty="0" smtClean="0"/>
              <a:t>Group Lending (</a:t>
            </a:r>
            <a:r>
              <a:rPr lang="en-US" dirty="0" err="1" smtClean="0"/>
              <a:t>Susu</a:t>
            </a:r>
            <a:r>
              <a:rPr lang="en-US" dirty="0" smtClean="0"/>
              <a:t>/ Partner Hand/</a:t>
            </a:r>
            <a:r>
              <a:rPr lang="en-US" dirty="0" err="1" smtClean="0"/>
              <a:t>Osusu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Commissions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INUKA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hlinkClick r:id="rId2"/>
              </a:rPr>
              <a:t>http://inuka.org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221" r="221"/>
          <a:stretch>
            <a:fillRect/>
          </a:stretch>
        </p:blipFill>
        <p:spPr bwMode="auto">
          <a:xfrm>
            <a:off x="365125" y="1423988"/>
            <a:ext cx="8778875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KIVA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hlinkClick r:id="rId2"/>
              </a:rPr>
              <a:t>http://www.kiva.org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362923"/>
            <a:ext cx="5048250" cy="378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581</Words>
  <Application>Microsoft Office PowerPoint</Application>
  <PresentationFormat>On-screen Show (16:9)</PresentationFormat>
  <Paragraphs>185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Metro</vt:lpstr>
      <vt:lpstr>Innovative Service Opportunities for Development;  the Role for Telecentres in CARIFORUM……</vt:lpstr>
      <vt:lpstr>Content </vt:lpstr>
      <vt:lpstr>THE COMMUNITY &amp; IT’s NEEDS</vt:lpstr>
      <vt:lpstr>GLOBAL DEVELOPMENT OBJECTIVES - MDGS</vt:lpstr>
      <vt:lpstr>TYPES OF NEW INNOVATIVE SERVICE MODELS</vt:lpstr>
      <vt:lpstr>INNOVATION SERVICE DRIVERS</vt:lpstr>
      <vt:lpstr>FINANCIAL ASSETS</vt:lpstr>
      <vt:lpstr>INUKA</vt:lpstr>
      <vt:lpstr>KIVA</vt:lpstr>
      <vt:lpstr>SOCIAL ASSETS</vt:lpstr>
      <vt:lpstr>Bhoomi – Land Record Computerisation</vt:lpstr>
      <vt:lpstr>Slide 12</vt:lpstr>
      <vt:lpstr>Slide 13</vt:lpstr>
      <vt:lpstr>HUMAN CAPITAL ASSETS</vt:lpstr>
      <vt:lpstr>Agri-Environment Programme – E-Learning </vt:lpstr>
      <vt:lpstr>E-Learning Programmes – Locally Relevant Content</vt:lpstr>
      <vt:lpstr>GIZ E-Academy – Opportunities for E-Learning  </vt:lpstr>
      <vt:lpstr>E-Learning Development and Implementation (ElDI)</vt:lpstr>
      <vt:lpstr>PHYSICAL CAPITAL ASSETS – Example.. Health</vt:lpstr>
      <vt:lpstr>Episurveyor-M-Health </vt:lpstr>
      <vt:lpstr>PHYSICAL CAPITAL ASSETS – Example.. Health</vt:lpstr>
      <vt:lpstr>Patient Doctor Consultations</vt:lpstr>
      <vt:lpstr>ECONOMIC/NATURE ASSETS </vt:lpstr>
      <vt:lpstr>ROLE OF TELECENTRES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2011-04-28T06:19:37Z</dcterms:created>
  <dcterms:modified xsi:type="dcterms:W3CDTF">2011-04-28T18:33:36Z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