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8" r:id="rId19"/>
    <p:sldId id="279" r:id="rId20"/>
    <p:sldId id="280" r:id="rId21"/>
    <p:sldId id="259" r:id="rId22"/>
    <p:sldId id="282" r:id="rId23"/>
    <p:sldId id="260" r:id="rId24"/>
    <p:sldId id="281" r:id="rId25"/>
    <p:sldId id="261" r:id="rId26"/>
    <p:sldId id="283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3753-6846-42CC-A7C6-6D2FAB482EA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51C44-3D22-446E-85DC-2072897EB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2007 election of new </a:t>
            </a:r>
            <a:r>
              <a:rPr lang="en-US" dirty="0" err="1" smtClean="0"/>
              <a:t>administraton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1C44-3D22-446E-85DC-2072897EB6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1C44-3D22-446E-85DC-2072897EB6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2007 election of new </a:t>
            </a:r>
            <a:r>
              <a:rPr lang="en-US" smtClean="0"/>
              <a:t>administraton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1C44-3D22-446E-85DC-2072897EB6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RADA’S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1C44-3D22-446E-85DC-2072897EB6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1C44-3D22-446E-85DC-2072897EB6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2007 election of new </a:t>
            </a:r>
            <a:r>
              <a:rPr lang="en-US" smtClean="0"/>
              <a:t>administraton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1C44-3D22-446E-85DC-2072897EB6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E03A11-12F1-4827-AC1D-BE64DBDB408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E13F9C-2260-42A6-AFA0-EC670A6239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yanna.Samuel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CTA Caribbean </a:t>
            </a:r>
            <a:r>
              <a:rPr lang="en-US" dirty="0" err="1" smtClean="0"/>
              <a:t>Telecentres</a:t>
            </a:r>
            <a:r>
              <a:rPr lang="en-US" dirty="0" smtClean="0"/>
              <a:t> </a:t>
            </a:r>
            <a:r>
              <a:rPr lang="en-US" dirty="0" smtClean="0"/>
              <a:t>Conference </a:t>
            </a:r>
            <a:endParaRPr lang="en-US" dirty="0" smtClean="0"/>
          </a:p>
          <a:p>
            <a:r>
              <a:rPr lang="en-US" dirty="0" smtClean="0"/>
              <a:t>Dominican Republic | April 28, 2011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906869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Ayanna Samuels - ICT4D Consultant | Technology Policy Specialist, ICT4D Jamaica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vidual Internet Activiti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877824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vidual Internet Activitie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877824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ly expenditure on 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877824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 phone u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877824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ess to the Internet via mobile ph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877824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200" dirty="0" smtClean="0"/>
              <a:t>SITUATION</a:t>
            </a:r>
          </a:p>
          <a:p>
            <a:pPr>
              <a:buNone/>
            </a:pPr>
            <a:r>
              <a:rPr lang="en-US" dirty="0" smtClean="0"/>
              <a:t>IDB loan </a:t>
            </a:r>
            <a:r>
              <a:rPr lang="en-US" dirty="0" smtClean="0"/>
              <a:t>and constraints imposed by most recent IMF loan</a:t>
            </a:r>
          </a:p>
          <a:p>
            <a:r>
              <a:rPr lang="en-US" dirty="0" smtClean="0"/>
              <a:t>has </a:t>
            </a:r>
            <a:r>
              <a:rPr lang="en-US" dirty="0" smtClean="0"/>
              <a:t>led to establishment of: 15 </a:t>
            </a:r>
            <a:r>
              <a:rPr lang="en-US" dirty="0" err="1" smtClean="0"/>
              <a:t>telecentres</a:t>
            </a:r>
            <a:r>
              <a:rPr lang="en-US" dirty="0" smtClean="0"/>
              <a:t> as at Apr 2011</a:t>
            </a:r>
          </a:p>
          <a:p>
            <a:r>
              <a:rPr lang="en-US" dirty="0" smtClean="0"/>
              <a:t>the Office of the Prime Minister is administering this project</a:t>
            </a:r>
          </a:p>
          <a:p>
            <a:r>
              <a:rPr lang="en-US" dirty="0" smtClean="0"/>
              <a:t>Up to 60 </a:t>
            </a:r>
            <a:r>
              <a:rPr lang="en-US" dirty="0" err="1" smtClean="0"/>
              <a:t>telecentres</a:t>
            </a:r>
            <a:r>
              <a:rPr lang="en-US" dirty="0" smtClean="0"/>
              <a:t> were planned </a:t>
            </a:r>
          </a:p>
          <a:p>
            <a:r>
              <a:rPr lang="en-US" dirty="0" smtClean="0"/>
              <a:t>constraints of IMF loan meant education, training and community learning </a:t>
            </a:r>
            <a:r>
              <a:rPr lang="en-US" dirty="0" err="1" smtClean="0"/>
              <a:t>centres</a:t>
            </a:r>
            <a:r>
              <a:rPr lang="en-US" dirty="0" smtClean="0"/>
              <a:t> suffered</a:t>
            </a:r>
          </a:p>
          <a:p>
            <a:r>
              <a:rPr lang="en-US" dirty="0" smtClean="0"/>
              <a:t>Focus turned to income earning sectors (income earned from customs, taxes etc).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200" dirty="0" smtClean="0"/>
              <a:t>SITUATION</a:t>
            </a:r>
          </a:p>
          <a:p>
            <a:pPr>
              <a:buNone/>
            </a:pPr>
            <a:r>
              <a:rPr lang="en-US" dirty="0" smtClean="0"/>
              <a:t>Universal Access </a:t>
            </a:r>
            <a:r>
              <a:rPr lang="en-US" dirty="0" smtClean="0"/>
              <a:t>Fund</a:t>
            </a:r>
          </a:p>
          <a:p>
            <a:r>
              <a:rPr lang="en-US" dirty="0" smtClean="0"/>
              <a:t>led </a:t>
            </a:r>
            <a:r>
              <a:rPr lang="en-US" dirty="0" smtClean="0"/>
              <a:t>to establishment of: 42 </a:t>
            </a:r>
            <a:r>
              <a:rPr lang="en-US" dirty="0" err="1" smtClean="0"/>
              <a:t>telecentres</a:t>
            </a:r>
            <a:r>
              <a:rPr lang="en-US" dirty="0" smtClean="0"/>
              <a:t> as at Apr 2011</a:t>
            </a:r>
          </a:p>
          <a:p>
            <a:r>
              <a:rPr lang="en-US" dirty="0" err="1" smtClean="0"/>
              <a:t>Telecentres</a:t>
            </a:r>
            <a:r>
              <a:rPr lang="en-US" dirty="0" smtClean="0"/>
              <a:t> set up in 13 of </a:t>
            </a:r>
            <a:r>
              <a:rPr lang="en-US" dirty="0" err="1" smtClean="0"/>
              <a:t>Ja’s</a:t>
            </a:r>
            <a:r>
              <a:rPr lang="en-US" dirty="0" smtClean="0"/>
              <a:t> 14 parishes</a:t>
            </a:r>
          </a:p>
          <a:p>
            <a:r>
              <a:rPr lang="en-US" dirty="0" err="1" smtClean="0"/>
              <a:t>Trelawny</a:t>
            </a:r>
            <a:r>
              <a:rPr lang="en-US" dirty="0" smtClean="0"/>
              <a:t> is parish not </a:t>
            </a:r>
            <a:r>
              <a:rPr lang="en-US" dirty="0" smtClean="0"/>
              <a:t>yet </a:t>
            </a:r>
            <a:r>
              <a:rPr lang="en-US" dirty="0" smtClean="0"/>
              <a:t>outfitted</a:t>
            </a:r>
          </a:p>
          <a:p>
            <a:r>
              <a:rPr lang="en-US" dirty="0" smtClean="0"/>
              <a:t>Of </a:t>
            </a:r>
            <a:r>
              <a:rPr lang="en-US" b="1" dirty="0" smtClean="0">
                <a:solidFill>
                  <a:srgbClr val="0070C0"/>
                </a:solidFill>
              </a:rPr>
              <a:t>42</a:t>
            </a:r>
            <a:r>
              <a:rPr lang="en-US" dirty="0" smtClean="0"/>
              <a:t> </a:t>
            </a:r>
            <a:r>
              <a:rPr lang="en-US" dirty="0" err="1" smtClean="0"/>
              <a:t>telecentres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24</a:t>
            </a:r>
            <a:r>
              <a:rPr lang="en-US" dirty="0" smtClean="0"/>
              <a:t> are </a:t>
            </a:r>
            <a:r>
              <a:rPr lang="en-US" dirty="0" smtClean="0"/>
              <a:t>located in rural </a:t>
            </a:r>
            <a:r>
              <a:rPr lang="en-US" dirty="0" err="1" smtClean="0"/>
              <a:t>Ja</a:t>
            </a:r>
            <a:r>
              <a:rPr lang="en-US" dirty="0" smtClean="0"/>
              <a:t> incl. </a:t>
            </a:r>
            <a:r>
              <a:rPr lang="en-US" dirty="0" err="1" smtClean="0"/>
              <a:t>Accompong</a:t>
            </a:r>
            <a:r>
              <a:rPr lang="en-US" dirty="0" smtClean="0"/>
              <a:t>, St. Elizabeth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14</a:t>
            </a:r>
            <a:r>
              <a:rPr lang="en-US" dirty="0" smtClean="0"/>
              <a:t> </a:t>
            </a:r>
            <a:r>
              <a:rPr lang="en-US" dirty="0" err="1" smtClean="0"/>
              <a:t>telecentres</a:t>
            </a:r>
            <a:r>
              <a:rPr lang="en-US" dirty="0" smtClean="0"/>
              <a:t> currently being </a:t>
            </a:r>
            <a:r>
              <a:rPr lang="en-US" dirty="0" smtClean="0"/>
              <a:t>built, </a:t>
            </a:r>
            <a:r>
              <a:rPr lang="en-US" b="1" dirty="0" smtClean="0">
                <a:solidFill>
                  <a:srgbClr val="00B050"/>
                </a:solidFill>
              </a:rPr>
              <a:t>11</a:t>
            </a:r>
            <a:r>
              <a:rPr lang="en-US" dirty="0" smtClean="0"/>
              <a:t> in rural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incl</a:t>
            </a:r>
            <a:r>
              <a:rPr lang="en-US" dirty="0" smtClean="0"/>
              <a:t> 2 for </a:t>
            </a:r>
            <a:r>
              <a:rPr lang="en-US" dirty="0" err="1" smtClean="0"/>
              <a:t>Trelawny</a:t>
            </a:r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102</a:t>
            </a:r>
            <a:r>
              <a:rPr lang="en-US" dirty="0" smtClean="0"/>
              <a:t> </a:t>
            </a:r>
            <a:r>
              <a:rPr lang="en-US" dirty="0" err="1" smtClean="0"/>
              <a:t>telecentre</a:t>
            </a:r>
            <a:r>
              <a:rPr lang="en-US" dirty="0" smtClean="0"/>
              <a:t> applications now being processed, </a:t>
            </a:r>
            <a:r>
              <a:rPr lang="en-US" b="1" dirty="0" smtClean="0">
                <a:solidFill>
                  <a:srgbClr val="00B050"/>
                </a:solidFill>
              </a:rPr>
              <a:t>74</a:t>
            </a:r>
            <a:r>
              <a:rPr lang="en-US" dirty="0" smtClean="0"/>
              <a:t> are in rural </a:t>
            </a:r>
            <a:r>
              <a:rPr lang="en-US" dirty="0" err="1" smtClean="0"/>
              <a:t>Ja</a:t>
            </a:r>
            <a:endParaRPr lang="en-US" dirty="0" smtClean="0"/>
          </a:p>
          <a:p>
            <a:r>
              <a:rPr lang="en-US" dirty="0" smtClean="0"/>
              <a:t>Internet connectivity costs funded by the UAF for the first 2 years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dirty="0" smtClean="0"/>
              <a:t>SITUATION</a:t>
            </a:r>
          </a:p>
          <a:p>
            <a:pPr>
              <a:buNone/>
            </a:pPr>
            <a:r>
              <a:rPr lang="en-US" dirty="0" smtClean="0"/>
              <a:t>Universal Access Fund</a:t>
            </a:r>
          </a:p>
          <a:p>
            <a:r>
              <a:rPr lang="en-US" dirty="0" smtClean="0"/>
              <a:t>RFP issued 4 years ago </a:t>
            </a:r>
          </a:p>
          <a:p>
            <a:r>
              <a:rPr lang="en-US" dirty="0" smtClean="0"/>
              <a:t>&gt; 6.5 </a:t>
            </a:r>
            <a:r>
              <a:rPr lang="en-US" dirty="0" smtClean="0"/>
              <a:t>M </a:t>
            </a:r>
            <a:r>
              <a:rPr lang="en-US" dirty="0" smtClean="0"/>
              <a:t>USD </a:t>
            </a:r>
            <a:r>
              <a:rPr lang="en-US" dirty="0" smtClean="0"/>
              <a:t>million project awarded in Apr 2011</a:t>
            </a:r>
          </a:p>
          <a:p>
            <a:r>
              <a:rPr lang="en-US" dirty="0" smtClean="0"/>
              <a:t>Schools, post offices and libraries </a:t>
            </a:r>
            <a:r>
              <a:rPr lang="en-US" dirty="0" err="1" smtClean="0"/>
              <a:t>islandwide</a:t>
            </a:r>
            <a:endParaRPr lang="en-US" dirty="0" smtClean="0"/>
          </a:p>
          <a:p>
            <a:r>
              <a:rPr lang="en-US" dirty="0" smtClean="0"/>
              <a:t>Community Learning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en-US" dirty="0" smtClean="0"/>
              <a:t>(CLCs) will </a:t>
            </a:r>
            <a:r>
              <a:rPr lang="en-US" dirty="0" smtClean="0"/>
              <a:t>not be outfitted initially</a:t>
            </a:r>
          </a:p>
          <a:p>
            <a:r>
              <a:rPr lang="en-US" dirty="0" smtClean="0"/>
              <a:t>CLCs </a:t>
            </a:r>
            <a:r>
              <a:rPr lang="en-US" dirty="0" smtClean="0"/>
              <a:t>along with residents of rural communities will be able to be outfitted once </a:t>
            </a:r>
            <a:r>
              <a:rPr lang="en-US" dirty="0" err="1" smtClean="0"/>
              <a:t>fibre</a:t>
            </a:r>
            <a:r>
              <a:rPr lang="en-US" dirty="0" smtClean="0"/>
              <a:t> is laid </a:t>
            </a:r>
            <a:r>
              <a:rPr lang="en-US" dirty="0" err="1" smtClean="0"/>
              <a:t>islandwide</a:t>
            </a:r>
            <a:endParaRPr lang="en-US" dirty="0" smtClean="0"/>
          </a:p>
          <a:p>
            <a:r>
              <a:rPr lang="en-US" dirty="0" smtClean="0"/>
              <a:t>Set up of UAF set to change due to usage concerns from US authorities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200" dirty="0" smtClean="0"/>
              <a:t>SITUATION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Enhancement of Agricultural industry</a:t>
            </a:r>
          </a:p>
          <a:p>
            <a:pPr>
              <a:buNone/>
            </a:pPr>
            <a:r>
              <a:rPr lang="en-US" dirty="0" smtClean="0"/>
              <a:t>ICT infrastructure underpins the knowledge economy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u="sng" dirty="0" err="1" smtClean="0"/>
              <a:t>Ja’s</a:t>
            </a:r>
            <a:r>
              <a:rPr lang="en-US" u="sng" dirty="0" smtClean="0"/>
              <a:t> Rural Agricultural Development Association (</a:t>
            </a:r>
            <a:r>
              <a:rPr lang="en-US" u="sng" dirty="0" smtClean="0"/>
              <a:t>RADA)</a:t>
            </a:r>
          </a:p>
          <a:p>
            <a:r>
              <a:rPr lang="en-US" sz="2200" dirty="0" smtClean="0"/>
              <a:t>RADA’s </a:t>
            </a:r>
            <a:r>
              <a:rPr lang="en-US" sz="2200" dirty="0" smtClean="0"/>
              <a:t>Agricultural Policy includes </a:t>
            </a:r>
            <a:r>
              <a:rPr lang="en-US" sz="2200" dirty="0" smtClean="0"/>
              <a:t>ICTs</a:t>
            </a:r>
          </a:p>
          <a:p>
            <a:r>
              <a:rPr lang="en-US" sz="2200" dirty="0" smtClean="0"/>
              <a:t>database </a:t>
            </a:r>
            <a:r>
              <a:rPr lang="en-US" sz="2200" dirty="0" smtClean="0"/>
              <a:t>with agricultural information going back 25 years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u="sng" dirty="0" smtClean="0"/>
              <a:t>Slash Roots technical professionals community</a:t>
            </a:r>
            <a:endParaRPr lang="en-US" dirty="0" smtClean="0"/>
          </a:p>
          <a:p>
            <a:r>
              <a:rPr lang="en-US" sz="2400" dirty="0" smtClean="0"/>
              <a:t>developers will create applications of utility to farmers </a:t>
            </a:r>
          </a:p>
          <a:p>
            <a:pPr lvl="1"/>
            <a:r>
              <a:rPr lang="en-US" sz="2200" dirty="0" smtClean="0"/>
              <a:t>smart phones will not be required. </a:t>
            </a:r>
          </a:p>
          <a:p>
            <a:r>
              <a:rPr lang="en-US" sz="2400" dirty="0" smtClean="0"/>
              <a:t>c</a:t>
            </a:r>
            <a:r>
              <a:rPr lang="en-US" sz="2400" dirty="0" smtClean="0"/>
              <a:t>ompletion </a:t>
            </a:r>
            <a:r>
              <a:rPr lang="en-US" sz="2400" dirty="0" smtClean="0"/>
              <a:t>date </a:t>
            </a:r>
            <a:r>
              <a:rPr lang="en-US" sz="2400" dirty="0" smtClean="0"/>
              <a:t>for data set completion set </a:t>
            </a:r>
            <a:r>
              <a:rPr lang="en-US" sz="2400" dirty="0" smtClean="0"/>
              <a:t>for end of May 2011.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30168" y="41910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dirty="0" smtClean="0"/>
              <a:t>SITUATION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Enhancement of Agricultural industry</a:t>
            </a:r>
          </a:p>
          <a:p>
            <a:r>
              <a:rPr lang="en-US" dirty="0" err="1" smtClean="0"/>
              <a:t>Telecentres</a:t>
            </a:r>
            <a:r>
              <a:rPr lang="en-US" dirty="0" smtClean="0"/>
              <a:t> </a:t>
            </a:r>
            <a:r>
              <a:rPr lang="en-US" dirty="0" smtClean="0"/>
              <a:t> such as Jeffrey Town in St. Mary are accessing </a:t>
            </a:r>
            <a:r>
              <a:rPr lang="en-US" dirty="0" smtClean="0"/>
              <a:t>RADA’s online </a:t>
            </a:r>
            <a:r>
              <a:rPr lang="en-US" dirty="0" smtClean="0"/>
              <a:t>produce price page </a:t>
            </a:r>
            <a:r>
              <a:rPr lang="en-US" dirty="0" smtClean="0"/>
              <a:t>via the Internet</a:t>
            </a:r>
          </a:p>
          <a:p>
            <a:r>
              <a:rPr lang="en-US" dirty="0" smtClean="0"/>
              <a:t>Using radio to share prices with </a:t>
            </a:r>
            <a:r>
              <a:rPr lang="en-US" dirty="0" err="1" smtClean="0"/>
              <a:t>neighbourhood</a:t>
            </a:r>
            <a:r>
              <a:rPr lang="en-US" dirty="0" smtClean="0"/>
              <a:t> </a:t>
            </a:r>
            <a:r>
              <a:rPr lang="en-US" dirty="0" smtClean="0"/>
              <a:t>farmers</a:t>
            </a:r>
          </a:p>
          <a:p>
            <a:pPr lvl="1"/>
            <a:r>
              <a:rPr lang="en-US" dirty="0" smtClean="0"/>
              <a:t>Medium is Jeffrey Town community radio station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telecentres</a:t>
            </a:r>
            <a:r>
              <a:rPr lang="en-US" dirty="0" smtClean="0"/>
              <a:t> </a:t>
            </a:r>
            <a:r>
              <a:rPr lang="en-US" dirty="0" smtClean="0"/>
              <a:t>in regional agricultural networks such as those supported by </a:t>
            </a:r>
            <a:r>
              <a:rPr lang="en-US" dirty="0" smtClean="0"/>
              <a:t>CTA</a:t>
            </a:r>
          </a:p>
          <a:p>
            <a:pPr lvl="1"/>
            <a:r>
              <a:rPr lang="en-US" dirty="0" smtClean="0"/>
              <a:t>Caribbean Coastal Area Mgmt </a:t>
            </a:r>
            <a:r>
              <a:rPr lang="en-US" dirty="0" err="1" smtClean="0"/>
              <a:t>Fdtn</a:t>
            </a:r>
            <a:r>
              <a:rPr lang="en-US" dirty="0" smtClean="0"/>
              <a:t> (Rural Westmoreland)</a:t>
            </a:r>
          </a:p>
          <a:p>
            <a:pPr lvl="1"/>
            <a:r>
              <a:rPr lang="en-US" dirty="0" err="1" smtClean="0"/>
              <a:t>Bluefields</a:t>
            </a:r>
            <a:r>
              <a:rPr lang="en-US" dirty="0" smtClean="0"/>
              <a:t> (</a:t>
            </a:r>
            <a:r>
              <a:rPr lang="en-US" dirty="0" smtClean="0"/>
              <a:t>s</a:t>
            </a:r>
            <a:r>
              <a:rPr lang="en-US" dirty="0" smtClean="0"/>
              <a:t>emi-urban Clarendon)</a:t>
            </a:r>
          </a:p>
          <a:p>
            <a:pPr lvl="1">
              <a:buNone/>
            </a:pPr>
            <a:r>
              <a:rPr lang="en-US" dirty="0" smtClean="0"/>
              <a:t>contribute </a:t>
            </a:r>
            <a:r>
              <a:rPr lang="en-US" dirty="0" smtClean="0"/>
              <a:t>to the discussions on fisheries.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</a:p>
          <a:p>
            <a:r>
              <a:rPr lang="en-US" dirty="0" smtClean="0"/>
              <a:t>Public Policies</a:t>
            </a:r>
          </a:p>
          <a:p>
            <a:r>
              <a:rPr lang="en-US" dirty="0" smtClean="0"/>
              <a:t>Issues and Perspectives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200" dirty="0" smtClean="0"/>
              <a:t>SITUATION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Enhancement of Agricultural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industry</a:t>
            </a:r>
          </a:p>
          <a:p>
            <a:pPr>
              <a:buNone/>
            </a:pPr>
            <a:r>
              <a:rPr lang="en-US" sz="2800" dirty="0" smtClean="0"/>
              <a:t>For </a:t>
            </a:r>
            <a:r>
              <a:rPr lang="en-US" sz="2800" dirty="0" smtClean="0"/>
              <a:t>more information </a:t>
            </a:r>
            <a:r>
              <a:rPr lang="en-US" sz="2800" dirty="0" smtClean="0"/>
              <a:t>on this </a:t>
            </a:r>
            <a:r>
              <a:rPr lang="en-US" sz="2800" dirty="0" smtClean="0"/>
              <a:t>type of networking </a:t>
            </a:r>
            <a:r>
              <a:rPr lang="en-US" sz="2800" dirty="0" smtClean="0"/>
              <a:t>by </a:t>
            </a:r>
            <a:r>
              <a:rPr lang="en-US" sz="2800" dirty="0" err="1" smtClean="0"/>
              <a:t>telecentres</a:t>
            </a:r>
            <a:r>
              <a:rPr lang="en-US" sz="2800" dirty="0" smtClean="0"/>
              <a:t> and access see: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Kirton</a:t>
            </a:r>
            <a:r>
              <a:rPr lang="en-US" dirty="0" smtClean="0"/>
              <a:t>, C. and Bailey, A. (2003) Establishment and </a:t>
            </a:r>
            <a:r>
              <a:rPr lang="en-US" dirty="0" smtClean="0"/>
              <a:t>        Development </a:t>
            </a:r>
            <a:r>
              <a:rPr lang="en-US" dirty="0" smtClean="0"/>
              <a:t>of a Regional Agricultural Network in the </a:t>
            </a:r>
            <a:r>
              <a:rPr lang="en-US" dirty="0" err="1" smtClean="0"/>
              <a:t>Caribean</a:t>
            </a:r>
            <a:r>
              <a:rPr lang="en-US" dirty="0" smtClean="0"/>
              <a:t>, CTA/IICA.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Chesney, A., Bailey, A., Duncan, K. and Francis, D. (2004) Sharing Good Practice: Network Experiences - The </a:t>
            </a:r>
            <a:r>
              <a:rPr lang="en-US" dirty="0" err="1" smtClean="0"/>
              <a:t>CaRAPN</a:t>
            </a:r>
            <a:r>
              <a:rPr lang="en-US" dirty="0" smtClean="0"/>
              <a:t> contribution, CTA.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Bailey, A. and </a:t>
            </a:r>
            <a:r>
              <a:rPr lang="en-US" dirty="0" err="1" smtClean="0"/>
              <a:t>Ngwenyama</a:t>
            </a:r>
            <a:r>
              <a:rPr lang="en-US" dirty="0" smtClean="0"/>
              <a:t>, O. (2011) The challenge of e-participation in the digital city: Exploring generational influences among community </a:t>
            </a:r>
            <a:r>
              <a:rPr lang="en-US" dirty="0" err="1" smtClean="0"/>
              <a:t>telecentre</a:t>
            </a:r>
            <a:r>
              <a:rPr lang="en-US" dirty="0" smtClean="0"/>
              <a:t> users, </a:t>
            </a:r>
            <a:r>
              <a:rPr lang="en-US" dirty="0" err="1" smtClean="0"/>
              <a:t>Telematics</a:t>
            </a:r>
            <a:r>
              <a:rPr lang="en-US" dirty="0" smtClean="0"/>
              <a:t> and Informatics, 28, 3, 204 - 214.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/>
              <a:t>PUBLIC </a:t>
            </a:r>
            <a:r>
              <a:rPr lang="en-US" dirty="0" smtClean="0"/>
              <a:t>POLICIES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Caribbean ICT indicators and Broadband Survey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Shift </a:t>
            </a:r>
            <a:r>
              <a:rPr lang="en-US" dirty="0" smtClean="0"/>
              <a:t>in consumer appetite from voice and toward broadband </a:t>
            </a:r>
            <a:r>
              <a:rPr lang="en-US" dirty="0" smtClean="0"/>
              <a:t> value </a:t>
            </a:r>
            <a:r>
              <a:rPr lang="en-US" dirty="0" smtClean="0"/>
              <a:t>added services is </a:t>
            </a:r>
            <a:r>
              <a:rPr lang="en-US" dirty="0" smtClean="0"/>
              <a:t>required.</a:t>
            </a:r>
          </a:p>
          <a:p>
            <a:r>
              <a:rPr lang="en-US" dirty="0" smtClean="0"/>
              <a:t>Long </a:t>
            </a:r>
            <a:r>
              <a:rPr lang="en-US" dirty="0" smtClean="0"/>
              <a:t>term interventions needed in training to ensure that ICT </a:t>
            </a:r>
            <a:r>
              <a:rPr lang="en-US" dirty="0" smtClean="0"/>
              <a:t>uptake </a:t>
            </a:r>
            <a:r>
              <a:rPr lang="en-US" dirty="0" smtClean="0"/>
              <a:t>translates into economic growth. </a:t>
            </a:r>
          </a:p>
          <a:p>
            <a:r>
              <a:rPr lang="en-US" dirty="0" smtClean="0"/>
              <a:t>Move </a:t>
            </a:r>
            <a:r>
              <a:rPr lang="en-US" dirty="0" smtClean="0"/>
              <a:t>to implement the policy and regulatory framework for </a:t>
            </a:r>
            <a:r>
              <a:rPr lang="en-US" dirty="0" smtClean="0"/>
              <a:t> increasing broadband rollout</a:t>
            </a:r>
          </a:p>
          <a:p>
            <a:r>
              <a:rPr lang="en-US" dirty="0" smtClean="0"/>
              <a:t>Also for increasing competition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– New converged ICT Business models – Government to lead </a:t>
            </a:r>
            <a:r>
              <a:rPr lang="en-US" dirty="0" smtClean="0"/>
              <a:t>by </a:t>
            </a:r>
            <a:r>
              <a:rPr lang="en-US" dirty="0" smtClean="0"/>
              <a:t>example  </a:t>
            </a:r>
          </a:p>
          <a:p>
            <a:pPr>
              <a:buNone/>
            </a:pPr>
            <a:r>
              <a:rPr lang="en-US" dirty="0" smtClean="0"/>
              <a:t>– Infrastructure sharing </a:t>
            </a:r>
          </a:p>
          <a:p>
            <a:pPr>
              <a:buNone/>
            </a:pPr>
            <a:r>
              <a:rPr lang="en-US" dirty="0" smtClean="0"/>
              <a:t>– Facilitating  growth of content and application providers 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need for better integration of ICT into development </a:t>
            </a:r>
            <a:r>
              <a:rPr lang="en-US" dirty="0" smtClean="0"/>
              <a:t>strategic </a:t>
            </a:r>
            <a:r>
              <a:rPr lang="en-US" dirty="0" smtClean="0"/>
              <a:t>planning for all sectors, education, banking, </a:t>
            </a:r>
            <a:r>
              <a:rPr lang="en-US" dirty="0" smtClean="0"/>
              <a:t>commerce</a:t>
            </a:r>
            <a:r>
              <a:rPr lang="en-US" dirty="0" smtClean="0"/>
              <a:t>, health </a:t>
            </a:r>
            <a:r>
              <a:rPr lang="en-US" dirty="0" smtClean="0"/>
              <a:t>etc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PUBLIC </a:t>
            </a:r>
            <a:r>
              <a:rPr lang="en-US" dirty="0" smtClean="0"/>
              <a:t>POLICIES 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intervention necessary to promote provision of free broadband in:</a:t>
            </a:r>
          </a:p>
          <a:p>
            <a:pPr lvl="1"/>
            <a:r>
              <a:rPr lang="en-US" dirty="0" smtClean="0"/>
              <a:t> community learning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/>
            <a:r>
              <a:rPr lang="en-US" dirty="0" smtClean="0"/>
              <a:t>other community based educational institutions</a:t>
            </a:r>
          </a:p>
          <a:p>
            <a:pPr lvl="1"/>
            <a:r>
              <a:rPr lang="en-US" dirty="0" smtClean="0"/>
              <a:t>ICT4D </a:t>
            </a:r>
            <a:r>
              <a:rPr lang="en-US" dirty="0" err="1" smtClean="0"/>
              <a:t>Ja</a:t>
            </a:r>
            <a:r>
              <a:rPr lang="en-US" dirty="0" smtClean="0"/>
              <a:t> produced a policy paper to this effect in early 2010</a:t>
            </a:r>
          </a:p>
          <a:p>
            <a:pPr lvl="2"/>
            <a:r>
              <a:rPr lang="en-US" dirty="0" smtClean="0"/>
              <a:t>Lobbying effort has been difficult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ISSUES AND PERSPECTIVES</a:t>
            </a:r>
          </a:p>
          <a:p>
            <a:r>
              <a:rPr lang="en-US" dirty="0" smtClean="0"/>
              <a:t>Connectivity Costs</a:t>
            </a:r>
          </a:p>
          <a:p>
            <a:r>
              <a:rPr lang="en-US" dirty="0" smtClean="0"/>
              <a:t>Hardware maintenance and costs</a:t>
            </a:r>
            <a:endParaRPr lang="en-US" dirty="0" smtClean="0"/>
          </a:p>
          <a:p>
            <a:r>
              <a:rPr lang="en-US" dirty="0" smtClean="0"/>
              <a:t>Inferiority Complex leading to low turn </a:t>
            </a:r>
            <a:r>
              <a:rPr lang="en-US" dirty="0" smtClean="0"/>
              <a:t>outs</a:t>
            </a:r>
          </a:p>
          <a:p>
            <a:r>
              <a:rPr lang="en-US" dirty="0" smtClean="0"/>
              <a:t>Gender crisis</a:t>
            </a:r>
            <a:endParaRPr lang="en-US" dirty="0" smtClean="0"/>
          </a:p>
          <a:p>
            <a:r>
              <a:rPr lang="en-US" dirty="0" smtClean="0"/>
              <a:t>Illiteracy and innumeracy ranking high in rural areas</a:t>
            </a:r>
          </a:p>
          <a:p>
            <a:r>
              <a:rPr lang="en-US" dirty="0" smtClean="0"/>
              <a:t>Caribbean ICT indicators and Broadband survey implications</a:t>
            </a:r>
          </a:p>
          <a:p>
            <a:r>
              <a:rPr lang="en-US" dirty="0" err="1" smtClean="0"/>
              <a:t>Telecentre</a:t>
            </a:r>
            <a:r>
              <a:rPr lang="en-US" dirty="0" smtClean="0"/>
              <a:t> </a:t>
            </a:r>
            <a:r>
              <a:rPr lang="en-US" dirty="0" smtClean="0"/>
              <a:t>staff have to adapt to the needs of their users and provide other training and </a:t>
            </a:r>
            <a:r>
              <a:rPr lang="en-US" dirty="0" smtClean="0"/>
              <a:t>support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ISSUES AND </a:t>
            </a:r>
            <a:r>
              <a:rPr lang="en-US" dirty="0" smtClean="0"/>
              <a:t>PERSPECTIVES </a:t>
            </a:r>
          </a:p>
          <a:p>
            <a:pPr>
              <a:buNone/>
            </a:pPr>
            <a:r>
              <a:rPr lang="en-US" dirty="0" smtClean="0"/>
              <a:t>Caribbean regional ICT development strategy (2010- </a:t>
            </a:r>
            <a:r>
              <a:rPr lang="en-US" dirty="0" smtClean="0"/>
              <a:t>20</a:t>
            </a:r>
            <a:r>
              <a:rPr lang="en-US" dirty="0" smtClean="0"/>
              <a:t>15)</a:t>
            </a:r>
            <a:endParaRPr lang="en-US" dirty="0" smtClean="0"/>
          </a:p>
          <a:p>
            <a:r>
              <a:rPr lang="en-US" dirty="0" smtClean="0"/>
              <a:t>absence </a:t>
            </a:r>
            <a:r>
              <a:rPr lang="en-US" dirty="0" smtClean="0"/>
              <a:t>of verifiable indicators of </a:t>
            </a:r>
            <a:r>
              <a:rPr lang="en-US" dirty="0" smtClean="0"/>
              <a:t>success </a:t>
            </a:r>
          </a:p>
          <a:p>
            <a:r>
              <a:rPr lang="en-US" dirty="0" smtClean="0"/>
              <a:t>g</a:t>
            </a:r>
            <a:r>
              <a:rPr lang="en-US" dirty="0" smtClean="0"/>
              <a:t>eneral disconnect </a:t>
            </a:r>
            <a:r>
              <a:rPr lang="en-US" dirty="0" smtClean="0"/>
              <a:t>between a country’s development policy and its ICT </a:t>
            </a:r>
            <a:r>
              <a:rPr lang="en-US" dirty="0" smtClean="0"/>
              <a:t>strategy</a:t>
            </a:r>
          </a:p>
          <a:p>
            <a:r>
              <a:rPr lang="en-US" dirty="0" smtClean="0"/>
              <a:t>difficult </a:t>
            </a:r>
            <a:r>
              <a:rPr lang="en-US" dirty="0" smtClean="0"/>
              <a:t>to properly measure gains at a regional </a:t>
            </a:r>
            <a:r>
              <a:rPr lang="en-US" dirty="0" smtClean="0"/>
              <a:t>level</a:t>
            </a:r>
          </a:p>
          <a:p>
            <a:pPr>
              <a:buNone/>
            </a:pPr>
            <a:r>
              <a:rPr lang="en-US" dirty="0" smtClean="0"/>
              <a:t>Regional Goals to be Achieved by </a:t>
            </a:r>
            <a:r>
              <a:rPr lang="en-US" dirty="0" smtClean="0"/>
              <a:t>2015 </a:t>
            </a:r>
          </a:p>
          <a:p>
            <a:r>
              <a:rPr lang="en-US" dirty="0" smtClean="0"/>
              <a:t>50% </a:t>
            </a:r>
            <a:r>
              <a:rPr lang="en-US" dirty="0" smtClean="0"/>
              <a:t>of Member States raised to top </a:t>
            </a:r>
            <a:r>
              <a:rPr lang="en-US" dirty="0" smtClean="0"/>
              <a:t>20% of countries on </a:t>
            </a:r>
            <a:r>
              <a:rPr lang="en-US" dirty="0" smtClean="0"/>
              <a:t>global networked readiness and digital development indices;</a:t>
            </a:r>
          </a:p>
          <a:p>
            <a:r>
              <a:rPr lang="en-US" dirty="0" smtClean="0"/>
              <a:t>With others </a:t>
            </a:r>
            <a:r>
              <a:rPr lang="en-US" dirty="0" smtClean="0"/>
              <a:t>increasing in present </a:t>
            </a:r>
            <a:r>
              <a:rPr lang="en-US" dirty="0" smtClean="0"/>
              <a:t>rank</a:t>
            </a:r>
          </a:p>
          <a:p>
            <a:r>
              <a:rPr lang="en-US" dirty="0" smtClean="0"/>
              <a:t>Jamaica         78</a:t>
            </a:r>
            <a:r>
              <a:rPr lang="en-US" baseline="30000" dirty="0" smtClean="0"/>
              <a:t>th</a:t>
            </a:r>
            <a:r>
              <a:rPr lang="en-US" dirty="0" smtClean="0"/>
              <a:t> position      Trinidad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057400" y="5879592"/>
            <a:ext cx="381000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4267200" y="58674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SOLUTIONS/CONCLUSIONS</a:t>
            </a:r>
          </a:p>
          <a:p>
            <a:r>
              <a:rPr lang="en-US" dirty="0" err="1" smtClean="0"/>
              <a:t>Telecentres</a:t>
            </a:r>
            <a:r>
              <a:rPr lang="en-US" dirty="0" smtClean="0"/>
              <a:t> </a:t>
            </a:r>
            <a:r>
              <a:rPr lang="en-US" dirty="0" smtClean="0"/>
              <a:t>have to take information to the </a:t>
            </a:r>
            <a:r>
              <a:rPr lang="en-US" dirty="0" smtClean="0"/>
              <a:t>people, become community “champions” (Bailey, A.) </a:t>
            </a:r>
          </a:p>
          <a:p>
            <a:r>
              <a:rPr lang="en-US" dirty="0" smtClean="0"/>
              <a:t>D</a:t>
            </a:r>
            <a:r>
              <a:rPr lang="en-US" dirty="0" smtClean="0"/>
              <a:t>evelop </a:t>
            </a:r>
            <a:r>
              <a:rPr lang="en-US" dirty="0" smtClean="0"/>
              <a:t>a systematic understanding of the potential and limitations of </a:t>
            </a:r>
            <a:r>
              <a:rPr lang="en-US" dirty="0" err="1" smtClean="0"/>
              <a:t>telecentres</a:t>
            </a:r>
            <a:r>
              <a:rPr lang="en-US" dirty="0" smtClean="0"/>
              <a:t> as a mechanism for social and economic development </a:t>
            </a:r>
            <a:r>
              <a:rPr lang="en-US" dirty="0" smtClean="0"/>
              <a:t>(Bailey, A.)</a:t>
            </a:r>
          </a:p>
          <a:p>
            <a:r>
              <a:rPr lang="en-US" dirty="0" smtClean="0"/>
              <a:t>Increase economic capability of </a:t>
            </a:r>
            <a:r>
              <a:rPr lang="en-US" dirty="0" err="1" smtClean="0"/>
              <a:t>telecentres</a:t>
            </a:r>
            <a:endParaRPr lang="en-US" dirty="0" smtClean="0"/>
          </a:p>
          <a:p>
            <a:pPr lvl="1"/>
            <a:r>
              <a:rPr lang="en-US" dirty="0" err="1" smtClean="0"/>
              <a:t>Telecentre</a:t>
            </a:r>
            <a:r>
              <a:rPr lang="en-US" dirty="0" smtClean="0"/>
              <a:t> competition</a:t>
            </a:r>
          </a:p>
          <a:p>
            <a:pPr lvl="1"/>
            <a:r>
              <a:rPr lang="en-US" dirty="0" smtClean="0"/>
              <a:t>UAF Jamaica </a:t>
            </a:r>
            <a:r>
              <a:rPr lang="en-US" dirty="0" err="1" smtClean="0"/>
              <a:t>islandwide</a:t>
            </a:r>
            <a:r>
              <a:rPr lang="en-US" dirty="0" smtClean="0"/>
              <a:t> broadband rollout project</a:t>
            </a:r>
          </a:p>
          <a:p>
            <a:r>
              <a:rPr lang="en-US" dirty="0" smtClean="0"/>
              <a:t>Stakeholders must seek to lobby their respective </a:t>
            </a:r>
            <a:r>
              <a:rPr lang="en-US" dirty="0" err="1" smtClean="0"/>
              <a:t>govts</a:t>
            </a:r>
            <a:r>
              <a:rPr lang="en-US" dirty="0" smtClean="0"/>
              <a:t> to introduce policy which promotes growth and reduction of expenses faced by </a:t>
            </a:r>
            <a:r>
              <a:rPr lang="en-US" dirty="0" err="1" smtClean="0"/>
              <a:t>telecentres</a:t>
            </a:r>
            <a:endParaRPr lang="en-US" dirty="0" smtClean="0"/>
          </a:p>
          <a:p>
            <a:r>
              <a:rPr lang="en-US" dirty="0" smtClean="0"/>
              <a:t>Get information directly from farmers and community members in order to increase utility of </a:t>
            </a:r>
            <a:r>
              <a:rPr lang="en-US" dirty="0" err="1" smtClean="0"/>
              <a:t>telecentre</a:t>
            </a:r>
            <a:r>
              <a:rPr lang="en-US" dirty="0" smtClean="0"/>
              <a:t> offerings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ICT Access in Rural Areas in </a:t>
            </a:r>
            <a:r>
              <a:rPr lang="en-US" dirty="0" smtClean="0"/>
              <a:t>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SOLUTIONS/CONCLUSIONS</a:t>
            </a:r>
          </a:p>
          <a:p>
            <a:r>
              <a:rPr lang="en-US" dirty="0" smtClean="0"/>
              <a:t>Cost of equipment and connectivity still most critical barrier to increased levels of Internet and computer penetration</a:t>
            </a:r>
          </a:p>
          <a:p>
            <a:r>
              <a:rPr lang="en-US" dirty="0" smtClean="0"/>
              <a:t>Public education campaign sorely needed so general populace understands the value of Internet access</a:t>
            </a:r>
          </a:p>
          <a:p>
            <a:r>
              <a:rPr lang="en-US" dirty="0" smtClean="0"/>
              <a:t>Further </a:t>
            </a:r>
            <a:r>
              <a:rPr lang="en-US" dirty="0" smtClean="0"/>
              <a:t>research needed to capitalize on </a:t>
            </a:r>
            <a:r>
              <a:rPr lang="en-US" dirty="0" smtClean="0"/>
              <a:t>potential of applications using mobile connectivity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THANK YOU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Ayanna.Samuels@gmail.com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1.876.383.1204 (mobile)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Skype username: </a:t>
            </a:r>
            <a:r>
              <a:rPr lang="en-US" dirty="0" err="1" smtClean="0"/>
              <a:t>terehas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Access in Rural Areas in Jamaica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SITUATION</a:t>
            </a:r>
          </a:p>
          <a:p>
            <a:pPr>
              <a:buNone/>
            </a:pPr>
            <a:r>
              <a:rPr lang="en-US" dirty="0" smtClean="0"/>
              <a:t>Jamaica’s ICT indicators and Broadband Survey 2011</a:t>
            </a:r>
          </a:p>
          <a:p>
            <a:r>
              <a:rPr lang="en-US" dirty="0" smtClean="0"/>
              <a:t>Funding support by IDRC</a:t>
            </a:r>
          </a:p>
          <a:p>
            <a:r>
              <a:rPr lang="en-US" dirty="0" smtClean="0"/>
              <a:t>Fieldwork conducted by STATIN </a:t>
            </a:r>
            <a:r>
              <a:rPr lang="en-US" dirty="0" err="1" smtClean="0"/>
              <a:t>btwn</a:t>
            </a:r>
            <a:r>
              <a:rPr lang="en-US" dirty="0" smtClean="0"/>
              <a:t> Nov ‘10 &amp; Jan </a:t>
            </a:r>
            <a:r>
              <a:rPr lang="en-US" dirty="0" smtClean="0"/>
              <a:t>’11</a:t>
            </a:r>
          </a:p>
          <a:p>
            <a:r>
              <a:rPr lang="en-US" dirty="0" smtClean="0"/>
              <a:t>Representative sample of 2200, response rate of 80%</a:t>
            </a:r>
            <a:endParaRPr lang="en-US" dirty="0" smtClean="0"/>
          </a:p>
          <a:p>
            <a:r>
              <a:rPr lang="en-US" dirty="0" smtClean="0"/>
              <a:t>Multi country and stakeholder involvement</a:t>
            </a:r>
          </a:p>
          <a:p>
            <a:pPr lvl="1"/>
            <a:r>
              <a:rPr lang="en-US" dirty="0" smtClean="0"/>
              <a:t>TPM, MSB, UWI Mona, UWI St. Augustine</a:t>
            </a:r>
          </a:p>
          <a:p>
            <a:pPr lvl="1"/>
            <a:r>
              <a:rPr lang="en-US" dirty="0" smtClean="0"/>
              <a:t>Observatory on the Info. Society in LAC (OSILAC)</a:t>
            </a:r>
          </a:p>
          <a:p>
            <a:pPr lvl="1"/>
            <a:r>
              <a:rPr lang="en-US" dirty="0" smtClean="0"/>
              <a:t>Economic Commission on LAC (ECLAC)</a:t>
            </a:r>
          </a:p>
          <a:p>
            <a:pPr lvl="1"/>
            <a:r>
              <a:rPr lang="en-US" dirty="0" smtClean="0"/>
              <a:t>Caribbean Telecommunications Union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"/>
            <a:ext cx="8778240" cy="658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stribution of households with internet and comput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229599" cy="6248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asons for no inter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81999" cy="6096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ividual Internet Us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8382000" cy="5897563"/>
          </a:xfrm>
        </p:spPr>
      </p:pic>
      <p:sp>
        <p:nvSpPr>
          <p:cNvPr id="5" name="TextBox 4"/>
          <p:cNvSpPr txBox="1"/>
          <p:nvPr/>
        </p:nvSpPr>
        <p:spPr>
          <a:xfrm>
            <a:off x="1371600" y="6096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41% of individual Internet users hail from rural Jamaica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 Comp Usage by Lo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877824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adband Survey Location of Individual Internet u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8778240" cy="65836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1194</TotalTime>
  <Words>1043</Words>
  <Application>Microsoft Office PowerPoint</Application>
  <PresentationFormat>On-screen Show (4:3)</PresentationFormat>
  <Paragraphs>175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ICT Access in Rural Areas in Jamaica</vt:lpstr>
      <vt:lpstr>ICT Access in Rural Areas in Jamaica</vt:lpstr>
      <vt:lpstr>ICT Access in Rural Areas in Jamaica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ICT Access in Rural Areas in Jamaica</vt:lpstr>
      <vt:lpstr>ICT Access in Rural Areas in Jamaica</vt:lpstr>
      <vt:lpstr>ICT Access in Rural Areas in Jamaica</vt:lpstr>
      <vt:lpstr>ICT Access in Rural Areas in Jamaica</vt:lpstr>
      <vt:lpstr>ICT Access in Rural Areas in Jamaica</vt:lpstr>
      <vt:lpstr>ICT Access in Rural Areas in Jamaica</vt:lpstr>
      <vt:lpstr>ICT Access in Rural Areas in Jamaica</vt:lpstr>
      <vt:lpstr>ICT Access in Rural Areas in Jamaica</vt:lpstr>
      <vt:lpstr>ICT Access in Rural Areas in Jamaica</vt:lpstr>
      <vt:lpstr>ICT Access in Rural Areas in Jamaica</vt:lpstr>
      <vt:lpstr> ICT Access in Rural Areas in Jamaica</vt:lpstr>
      <vt:lpstr> ICT Access in Rural Areas in Jamaica</vt:lpstr>
      <vt:lpstr>ICT Access in Rural Areas in Jamaica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Ayanna Samuels</dc:creator>
  <cp:lastModifiedBy>Ayanna Samuels</cp:lastModifiedBy>
  <cp:revision>104</cp:revision>
  <dcterms:created xsi:type="dcterms:W3CDTF">2011-04-27T01:34:18Z</dcterms:created>
  <dcterms:modified xsi:type="dcterms:W3CDTF">2011-04-28T16:37:14Z</dcterms:modified>
</cp:coreProperties>
</file>